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257" r:id="rId3"/>
    <p:sldId id="284" r:id="rId4"/>
    <p:sldId id="278" r:id="rId5"/>
    <p:sldId id="281" r:id="rId6"/>
    <p:sldId id="283" r:id="rId7"/>
    <p:sldId id="282" r:id="rId8"/>
    <p:sldId id="258" r:id="rId9"/>
    <p:sldId id="300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6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F2C1F"/>
    <a:srgbClr val="00339A"/>
    <a:srgbClr val="01316B"/>
    <a:srgbClr val="0027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A950C5-BFA7-488E-A7FE-BAF1A77BCFFD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85EEF0-D1A3-4D65-AB90-A7F36A94B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E20EB-62DD-4304-B76C-400C4B7E17EC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1CE390-0227-4559-9D8A-B3450AE1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A066E56-7233-4271-B05A-36069183BA56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2C1A6-05BA-4BCD-BFC9-1B23666DC7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CA83E-E9C4-421D-8679-0BDB78A373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A07F-F23E-44BB-BFFB-95FB9E8376C8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9B50-4430-41AA-853C-E639121E5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</a:p>
          <a:p>
            <a:pPr lvl="5"/>
            <a:endParaRPr lang="ru-RU" dirty="0" smtClean="0"/>
          </a:p>
          <a:p>
            <a:pPr lvl="6"/>
            <a:endParaRPr lang="ru-RU" dirty="0" smtClean="0"/>
          </a:p>
          <a:p>
            <a:pPr lvl="7"/>
            <a:endParaRPr lang="ru-RU" dirty="0" smtClean="0"/>
          </a:p>
          <a:p>
            <a:pPr lvl="8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50B0-4F06-490D-B3E2-365E400BC32C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47AC-A610-4769-938E-558716C5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BFF3-0070-426D-B8EF-D563516B0F1E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930D-4F21-4BB6-9080-D0CBDCCD7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1C47-A549-43AD-BD77-10FBBAE8566A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450F-FFB9-4E34-822A-F096A0A31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100F-645D-4673-A377-5A744CCC5FC6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8B95-6FE5-4884-8C13-CC4175231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D9A2-6A9A-4E8F-A33D-C01033F9DDC0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48D2-240E-4450-B572-49B95CA92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A44D-2CC2-4941-A1B7-281992F4DB3F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A01B-1D7E-48A8-936F-E0FF18903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552C-D598-4EC3-A054-FAC15A1BA1C7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9D7F-FF44-48C5-8075-7A2ACC3E3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3669-E208-4B8C-8E46-62DA72DE706F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23E2-6F36-48EC-AAC0-2CE631644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7B8C-7420-4B32-A80A-94B367F7BF28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998F-63AE-467C-88DA-1FDF836DF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B3F90FA8-E667-4915-8DE5-6A41307566BD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48864384-A701-42FB-997B-2AD452218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2214554"/>
            <a:ext cx="695299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FF0000"/>
                </a:solidFill>
              </a:rPr>
              <a:t>«Развитие мелкой 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FF0000"/>
                </a:solidFill>
              </a:rPr>
              <a:t>моторики рук»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611188" y="549274"/>
            <a:ext cx="8075612" cy="54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000" b="0" i="1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000" b="0" i="1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800" b="0" i="1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400" b="1" i="1" u="none" strike="noStrike" kern="1200" cap="none" spc="0" normalizeH="0" baseline="0" noProof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«Истоки способностей и   дарования  детей –  на кончиках их пальцев.</a:t>
            </a:r>
            <a:r>
              <a:rPr kumimoji="0" lang="ru-RU" sz="14400" b="1" i="0" u="none" strike="noStrike" kern="1200" cap="none" spc="0" normalizeH="0" baseline="0" noProof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400" b="1" i="0" u="none" strike="noStrike" kern="1200" cap="none" spc="0" normalizeH="0" baseline="0" noProof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400" b="1" i="1" u="none" strike="noStrike" kern="1200" cap="none" spc="0" normalizeH="0" baseline="0" noProof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пальцев, образно говоря, идут тончайшие нити - ручейки, которые питают источник творческой мысли. </a:t>
            </a:r>
            <a:r>
              <a:rPr kumimoji="0" lang="ru-RU" sz="14400" b="1" i="0" u="none" strike="noStrike" kern="1200" cap="none" spc="0" normalizeH="0" baseline="0" noProof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400" b="1" i="0" u="none" strike="noStrike" kern="1200" cap="none" spc="0" normalizeH="0" baseline="0" noProof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400" b="1" i="1" u="none" strike="noStrike" kern="1200" cap="none" spc="0" normalizeH="0" baseline="0" noProof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Другими словами, чем больше мастерства в детской руке, тем умнее ребёнок»</a:t>
            </a:r>
            <a:r>
              <a:rPr kumimoji="0" lang="ru-RU" sz="14400" b="1" i="0" u="none" strike="noStrike" kern="1200" cap="none" spc="0" normalizeH="0" baseline="0" noProof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400" b="1" i="0" u="none" strike="noStrike" kern="1200" cap="none" spc="0" normalizeH="0" baseline="0" noProof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400" b="1" i="0" u="none" strike="noStrike" kern="1200" cap="none" spc="0" normalizeH="0" baseline="0" noProof="0" smtClean="0">
                <a:ln w="1016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400" b="1" i="0" u="none" strike="noStrike" kern="1200" cap="none" spc="0" normalizeH="0" baseline="0" noProof="0" smtClean="0">
                <a:ln w="1016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400" b="1" i="0" u="none" strike="noStrike" kern="1200" cap="none" spc="0" normalizeH="0" baseline="0" noProof="0" smtClean="0">
                <a:ln w="1016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</a:t>
            </a:r>
            <a:r>
              <a:rPr kumimoji="0" lang="ru-RU" sz="14400" b="1" i="0" u="none" strike="noStrike" kern="1200" cap="none" spc="0" normalizeH="0" baseline="0" noProof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В.А.Сухомлинский </a:t>
            </a:r>
            <a:endParaRPr kumimoji="0" lang="ru-RU" sz="14400" b="1" i="0" u="none" strike="noStrike" kern="1200" cap="none" spc="0" normalizeH="0" baseline="0" noProof="0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576063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Цель: </a:t>
            </a:r>
            <a:endParaRPr lang="ru-RU" sz="40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83568" y="1340768"/>
            <a:ext cx="7772400" cy="4158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Развитие мелкой моторики пальцев рук, согласование речи с движение и развитие творческого воображения детей.</a:t>
            </a:r>
          </a:p>
          <a:p>
            <a:pPr>
              <a:buClr>
                <a:schemeClr val="accent3"/>
              </a:buClr>
              <a:buFont typeface="Wingdings 2"/>
              <a:buNone/>
              <a:defRPr/>
            </a:pP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rishpki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032448" cy="4936671"/>
          </a:xfrm>
          <a:prstGeom prst="rect">
            <a:avLst/>
          </a:prstGeom>
          <a:noFill/>
        </p:spPr>
      </p:pic>
      <p:pic>
        <p:nvPicPr>
          <p:cNvPr id="5" name="Picture 7" descr="prishepki2"/>
          <p:cNvPicPr>
            <a:picLocks noChangeAspect="1" noChangeArrowheads="1"/>
          </p:cNvPicPr>
          <p:nvPr/>
        </p:nvPicPr>
        <p:blipFill>
          <a:blip r:embed="rId3" cstate="print"/>
          <a:srcRect l="-3481" r="-1779" b="15717"/>
          <a:stretch>
            <a:fillRect/>
          </a:stretch>
        </p:blipFill>
        <p:spPr bwMode="auto">
          <a:xfrm>
            <a:off x="4703648" y="1340767"/>
            <a:ext cx="3972808" cy="486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85720" y="6357958"/>
            <a:ext cx="8429684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CF2C1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000" dirty="0">
              <a:ln w="10160">
                <a:solidFill>
                  <a:srgbClr val="FF0000"/>
                </a:solidFill>
                <a:prstDash val="solid"/>
              </a:ln>
              <a:solidFill>
                <a:srgbClr val="CF2C1F"/>
              </a:solidFill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CF2C1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000" dirty="0">
              <a:ln w="10160">
                <a:solidFill>
                  <a:srgbClr val="FF0000"/>
                </a:solidFill>
                <a:prstDash val="solid"/>
              </a:ln>
              <a:solidFill>
                <a:srgbClr val="CF2C1F"/>
              </a:solidFill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F2C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000" dirty="0">
              <a:ln w="10160">
                <a:solidFill>
                  <a:srgbClr val="FF0000"/>
                </a:solidFill>
                <a:prstDash val="solid"/>
              </a:ln>
              <a:solidFill>
                <a:srgbClr val="CF2C1F"/>
              </a:solidFill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CF2C1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000" dirty="0">
              <a:ln w="10160">
                <a:solidFill>
                  <a:srgbClr val="FF0000"/>
                </a:solidFill>
                <a:prstDash val="solid"/>
              </a:ln>
              <a:solidFill>
                <a:srgbClr val="CF2C1F"/>
              </a:solidFill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CF2C1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F2C1F"/>
                </a:solidFill>
                <a:latin typeface="+mn-lt"/>
              </a:rPr>
              <a:t>	</a:t>
            </a:r>
            <a:r>
              <a:rPr kumimoji="0" lang="ru-RU" sz="3000" b="0" i="0" u="none" strike="noStrike" kern="1200" cap="none" spc="0" normalizeH="0" baseline="0" noProof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F2C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Прищепки еще называют «детским эспандером», потому что для сжатия кончиков прищепки требуется определенное усилие пальцев, а от многократного сжатия мышцы пальцев становятся сильнее, мелкая моторика развивается очень эффективно. </a:t>
            </a:r>
            <a:br>
              <a:rPr kumimoji="0" lang="ru-RU" sz="3000" b="0" i="0" u="none" strike="noStrike" kern="1200" cap="none" spc="0" normalizeH="0" baseline="0" noProof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F2C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F2C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Прищепки являются очень ценным материалом и для оформления координированного взаимодействия обеих рук ребенка. Одна рука будет сжимать-разжимать прищепку, а другая - подносить нужный для выполнения работы материал.</a:t>
            </a:r>
            <a:r>
              <a:rPr kumimoji="0" lang="ru-RU" sz="3200" b="0" i="0" u="none" strike="noStrike" kern="1200" cap="none" spc="0" normalizeH="0" baseline="0" noProof="0" dirty="0" smtClean="0">
                <a:ln w="10160">
                  <a:solidFill>
                    <a:srgbClr val="FF0000"/>
                  </a:solidFill>
                  <a:prstDash val="solid"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10160">
                  <a:solidFill>
                    <a:srgbClr val="FF0000"/>
                  </a:solidFill>
                  <a:prstDash val="solid"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10160">
                  <a:solidFill>
                    <a:srgbClr val="FF0000"/>
                  </a:solidFill>
                  <a:prstDash val="solid"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 w="10160">
                <a:solidFill>
                  <a:srgbClr val="FF0000"/>
                </a:solidFill>
                <a:prstDash val="solid"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Calibri" pitchFamily="34" charset="0"/>
              </a:rPr>
              <a:t>Что можно сделать из прищепок</a:t>
            </a:r>
            <a:endParaRPr lang="ru-RU" sz="4000" dirty="0">
              <a:ln w="1016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6" name="Picture 4" descr="pinzas-009"/>
          <p:cNvPicPr>
            <a:picLocks noChangeAspect="1" noChangeArrowheads="1"/>
          </p:cNvPicPr>
          <p:nvPr/>
        </p:nvPicPr>
        <p:blipFill>
          <a:blip r:embed="rId2" cstate="print"/>
          <a:srcRect l="47029" t="1938" r="5344"/>
          <a:stretch>
            <a:fillRect/>
          </a:stretch>
        </p:blipFill>
        <p:spPr bwMode="auto">
          <a:xfrm>
            <a:off x="179512" y="2204864"/>
            <a:ext cx="24987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62" y="2492896"/>
            <a:ext cx="3600400" cy="313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podelki-iz-prischepok-6-foto_5"/>
          <p:cNvPicPr>
            <a:picLocks noChangeAspect="1" noChangeArrowheads="1"/>
          </p:cNvPicPr>
          <p:nvPr/>
        </p:nvPicPr>
        <p:blipFill>
          <a:blip r:embed="rId4" cstate="print"/>
          <a:srcRect l="24040"/>
          <a:stretch>
            <a:fillRect/>
          </a:stretch>
        </p:blipFill>
        <p:spPr bwMode="auto">
          <a:xfrm>
            <a:off x="6660232" y="2169046"/>
            <a:ext cx="2231776" cy="40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04663"/>
            <a:ext cx="7772400" cy="720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ahoma" pitchFamily="34" charset="0"/>
              </a:rPr>
              <a:t>Фигуры животных</a:t>
            </a:r>
            <a:br>
              <a:rPr kumimoji="0" lang="ru-RU" sz="3600" b="1" i="0" u="none" strike="noStrike" kern="1200" cap="all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Tahoma" pitchFamily="34" charset="0"/>
              </a:rPr>
            </a:br>
            <a:endParaRPr kumimoji="0" lang="ru-RU" sz="3600" b="1" i="0" u="none" strike="noStrike" kern="1200" cap="all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  <p:pic>
        <p:nvPicPr>
          <p:cNvPr id="5" name="Содержимое 6" descr="карандашница.jpg"/>
          <p:cNvPicPr>
            <a:picLocks noChangeAspect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67544" y="1124744"/>
            <a:ext cx="3219302" cy="286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1" descr="lisichka_sestrichka.jpg"/>
          <p:cNvPicPr>
            <a:picLocks noChangeAspect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>
          <a:xfrm>
            <a:off x="5220072" y="980728"/>
            <a:ext cx="3283100" cy="2924944"/>
          </a:xfrm>
          <a:prstGeom prst="rect">
            <a:avLst/>
          </a:prstGeom>
        </p:spPr>
      </p:pic>
      <p:pic>
        <p:nvPicPr>
          <p:cNvPr id="8" name="Picture 2" descr="http://www.detskiepodelki.ru/images/igruchki/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643314"/>
            <a:ext cx="3354344" cy="3018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338853" cy="122413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«БАБОЧКА»</a:t>
            </a:r>
            <a:br>
              <a:rPr lang="ru-RU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Описание </a:t>
            </a:r>
            <a:r>
              <a:rPr lang="ru-RU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работы </a:t>
            </a:r>
            <a:endParaRPr lang="ru-RU" dirty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7776864" cy="4680520"/>
          </a:xfrm>
        </p:spPr>
        <p:txBody>
          <a:bodyPr>
            <a:noAutofit/>
          </a:bodyPr>
          <a:lstStyle/>
          <a:p>
            <a:pPr marL="419100" indent="-419100" algn="ctr" eaLnBrk="1" hangingPunct="1"/>
            <a:r>
              <a:rPr lang="ru-RU" sz="3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Нам  понадобится:</a:t>
            </a:r>
          </a:p>
          <a:p>
            <a:pPr marL="419100" indent="-419100" algn="ctr" eaLnBrk="1" hangingPunct="1">
              <a:buFontTx/>
              <a:buNone/>
            </a:pPr>
            <a:r>
              <a:rPr lang="ru-RU" sz="36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  - деревянная прищепка   (1 шт.)</a:t>
            </a:r>
          </a:p>
          <a:p>
            <a:pPr marL="419100" indent="-419100" algn="ctr" eaLnBrk="1" hangingPunct="1">
              <a:buFontTx/>
              <a:buNone/>
            </a:pPr>
            <a:r>
              <a:rPr lang="ru-RU" sz="36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  - гуашь</a:t>
            </a:r>
          </a:p>
          <a:p>
            <a:pPr marL="419100" indent="-419100" algn="ctr" eaLnBrk="1" hangingPunct="1">
              <a:buFontTx/>
              <a:buNone/>
            </a:pPr>
            <a:r>
              <a:rPr lang="ru-RU" sz="36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  - кисточка</a:t>
            </a:r>
          </a:p>
          <a:p>
            <a:pPr marL="419100" indent="-419100" algn="ctr" eaLnBrk="1" hangingPunct="1">
              <a:buFontTx/>
              <a:buNone/>
            </a:pPr>
            <a:r>
              <a:rPr lang="ru-RU" sz="36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- салфетки</a:t>
            </a:r>
          </a:p>
          <a:p>
            <a:pPr marL="419100" indent="-419100" eaLnBrk="1" hangingPunct="1">
              <a:buFontTx/>
              <a:buNone/>
            </a:pPr>
            <a:r>
              <a:rPr lang="ru-RU" sz="36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419006" cy="562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8" y="641490"/>
            <a:ext cx="7420048" cy="552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58197"/>
            <a:ext cx="6768751" cy="566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 rot="21187796">
            <a:off x="139700" y="596900"/>
            <a:ext cx="415925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Мелкая моторика рук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483226"/>
              </a:solidFill>
              <a:latin typeface="Franklin Gothic Book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9750" y="2060575"/>
            <a:ext cx="36004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339A"/>
                </a:solidFill>
              </a:rPr>
              <a:t>«Чем больше мастерства в детской руке, тем умнее ребёнок».</a:t>
            </a:r>
          </a:p>
          <a:p>
            <a:r>
              <a:rPr lang="ru-RU" sz="2400" b="1">
                <a:solidFill>
                  <a:srgbClr val="00339A"/>
                </a:solidFill>
              </a:rPr>
              <a:t>     </a:t>
            </a:r>
          </a:p>
          <a:p>
            <a:endParaRPr lang="ru-RU" sz="2400" b="1">
              <a:solidFill>
                <a:srgbClr val="00339A"/>
              </a:solidFill>
            </a:endParaRPr>
          </a:p>
          <a:p>
            <a:pPr algn="r"/>
            <a:r>
              <a:rPr lang="ru-RU" sz="2800" b="1">
                <a:solidFill>
                  <a:srgbClr val="00339A"/>
                </a:solidFill>
              </a:rPr>
              <a:t>В.А. Сухомлинский</a:t>
            </a:r>
          </a:p>
          <a:p>
            <a:endParaRPr lang="ru-RU" sz="2000" b="1">
              <a:solidFill>
                <a:srgbClr val="00339A"/>
              </a:solidFill>
            </a:endParaRPr>
          </a:p>
          <a:p>
            <a:r>
              <a:rPr lang="ru-RU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5148263" y="2974975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339A"/>
                </a:solidFill>
              </a:rPr>
              <a:t>– </a:t>
            </a:r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760413"/>
            <a:ext cx="33861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709260" y="357165"/>
            <a:ext cx="6177257" cy="91883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«СОБАЧКА»</a:t>
            </a:r>
            <a:br>
              <a:rPr lang="ru-RU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Описание </a:t>
            </a:r>
            <a:r>
              <a:rPr lang="ru-RU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работы </a:t>
            </a:r>
            <a:endParaRPr lang="ru-RU" dirty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" name="Текст 4"/>
          <p:cNvSpPr>
            <a:spLocks noGrp="1"/>
          </p:cNvSpPr>
          <p:nvPr>
            <p:ph type="body" idx="1"/>
          </p:nvPr>
        </p:nvSpPr>
        <p:spPr>
          <a:xfrm>
            <a:off x="571472" y="1500174"/>
            <a:ext cx="7776864" cy="4680520"/>
          </a:xfrm>
        </p:spPr>
        <p:txBody>
          <a:bodyPr>
            <a:normAutofit/>
          </a:bodyPr>
          <a:lstStyle/>
          <a:p>
            <a:pPr marL="419100" indent="-419100" algn="ctr" eaLnBrk="1" hangingPunct="1"/>
            <a:r>
              <a:rPr lang="ru-RU" sz="32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Нам  понадобится:</a:t>
            </a:r>
          </a:p>
          <a:p>
            <a:pPr marL="419100" indent="-419100" eaLnBrk="1" hangingPunct="1">
              <a:buFontTx/>
              <a:buNone/>
            </a:pPr>
            <a:r>
              <a:rPr lang="ru-RU" sz="28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  - </a:t>
            </a:r>
            <a:r>
              <a:rPr lang="ru-RU" sz="32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деревянные прищепки   (4 шт.)</a:t>
            </a:r>
          </a:p>
          <a:p>
            <a:pPr marL="419100" indent="-419100" eaLnBrk="1" hangingPunct="1">
              <a:buFontTx/>
              <a:buNone/>
            </a:pPr>
            <a:r>
              <a:rPr lang="ru-RU" sz="32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  - гуашь</a:t>
            </a:r>
          </a:p>
          <a:p>
            <a:pPr marL="419100" indent="-419100" eaLnBrk="1" hangingPunct="1">
              <a:buFontTx/>
              <a:buNone/>
            </a:pPr>
            <a:r>
              <a:rPr lang="ru-RU" sz="32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  - кисточка</a:t>
            </a:r>
          </a:p>
          <a:p>
            <a:pPr marL="419100" indent="-419100" eaLnBrk="1" hangingPunct="1">
              <a:buFontTx/>
              <a:buNone/>
            </a:pPr>
            <a:r>
              <a:rPr lang="ru-RU" sz="32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  - клей</a:t>
            </a:r>
          </a:p>
          <a:p>
            <a:pPr marL="419100" indent="-419100" eaLnBrk="1" hangingPunct="1">
              <a:buFontTx/>
              <a:buNone/>
            </a:pPr>
            <a:r>
              <a:rPr lang="ru-RU" sz="32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  - разноцветная бумага </a:t>
            </a:r>
          </a:p>
          <a:p>
            <a:pPr marL="419100" indent="-419100" eaLnBrk="1" hangingPunct="1">
              <a:buFontTx/>
              <a:buNone/>
            </a:pPr>
            <a:r>
              <a:rPr lang="ru-RU" sz="32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</a:rPr>
              <a:t>  - ножницы</a:t>
            </a:r>
          </a:p>
          <a:p>
            <a:pPr marL="419100" indent="-419100" algn="ctr" eaLnBrk="1" hangingPunct="1">
              <a:buFontTx/>
              <a:buNone/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05" y="980728"/>
            <a:ext cx="72159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up-for-pops-fathers-day-craft-photo-420-0697-FF06026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3"/>
            <a:ext cx="4680520" cy="5652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640960" cy="280831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47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Умей творить из самых малых крох. </a:t>
            </a:r>
          </a:p>
          <a:p>
            <a:pPr algn="just">
              <a:buNone/>
            </a:pPr>
            <a:r>
              <a:rPr lang="ru-RU" sz="47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Иначе для чего же ты кудесник?....</a:t>
            </a:r>
          </a:p>
          <a:p>
            <a:pPr algn="just">
              <a:buNone/>
            </a:pPr>
            <a:endParaRPr lang="ru-RU" sz="4000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4400" i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                   (К.Бальмонт).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1331640" y="5344259"/>
            <a:ext cx="689796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16387" name="Picture 2" descr="C:\Users\1\Documents\3174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794385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Развитию мелкой моторики способствует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288" y="1700213"/>
            <a:ext cx="2520950" cy="1368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Застёгивание пуговиц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350" y="3357563"/>
            <a:ext cx="2520950" cy="1366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Лепка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7400" y="1709738"/>
            <a:ext cx="2520950" cy="1368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Завязывание шнурков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98988" y="3357563"/>
            <a:ext cx="2520950" cy="1366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Рисование по крупе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33750" y="4819650"/>
            <a:ext cx="2520950" cy="13668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Рисование карандашами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372225" y="1268413"/>
            <a:ext cx="503238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176463" y="1255713"/>
            <a:ext cx="487362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59338" y="1700213"/>
            <a:ext cx="295275" cy="13684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186113" y="1709738"/>
            <a:ext cx="306387" cy="13684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214813" y="1709738"/>
            <a:ext cx="74612" cy="28717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effectLst/>
              </a:rPr>
              <a:t>Развитию </a:t>
            </a:r>
            <a:r>
              <a:rPr lang="ru-RU" dirty="0">
                <a:solidFill>
                  <a:srgbClr val="FF0000"/>
                </a:solidFill>
                <a:effectLst/>
              </a:rPr>
              <a:t>речи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0375" y="2060575"/>
            <a:ext cx="3600450" cy="19446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339A"/>
                </a:solidFill>
              </a:rPr>
              <a:t>Положительные эмоции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9338" y="2078038"/>
            <a:ext cx="3673475" cy="1927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339A"/>
                </a:solidFill>
              </a:rPr>
              <a:t>Развития мелкой моторики руки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96136" y="119675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699792" y="1196752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1755775"/>
            <a:ext cx="5040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8" name="Picture 4" descr="C:\Users\ДеД\Pictures\Photoxpress_3637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221163"/>
            <a:ext cx="3571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 rot="21187796">
            <a:off x="139700" y="596900"/>
            <a:ext cx="415925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Мелкая моторика рук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483226"/>
              </a:solidFill>
              <a:latin typeface="Franklin Gothic Book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39750" y="20605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9A"/>
                </a:solidFill>
              </a:rPr>
              <a:t>это все, даже самые незначительные, движения, которые человек совершает с помощью пальцев и ладоней. </a:t>
            </a:r>
          </a:p>
          <a:p>
            <a:r>
              <a:rPr lang="ru-RU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5148263" y="2974975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339A"/>
                </a:solidFill>
              </a:rPr>
              <a:t>– </a:t>
            </a:r>
          </a:p>
        </p:txBody>
      </p:sp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5148263" y="650875"/>
            <a:ext cx="35274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7030A0"/>
                </a:solidFill>
              </a:rPr>
              <a:t>Еще во II веке до нашей эры в Древнем Китае было замечено влияние действий, совершаемых руками, на развитие головного мозга . И практикой подтверждено, что уровень развития речи детей находится в прямой зависимости от степени сформированности тонких движений пальцев рук</a:t>
            </a:r>
            <a:r>
              <a:rPr lang="ru-RU" sz="2400"/>
              <a:t>. </a:t>
            </a:r>
            <a:r>
              <a:rPr lang="ru-RU" sz="2400" b="1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2"/>
          <p:cNvSpPr>
            <a:spLocks noGrp="1"/>
          </p:cNvSpPr>
          <p:nvPr>
            <p:ph type="body" idx="1"/>
          </p:nvPr>
        </p:nvSpPr>
        <p:spPr>
          <a:xfrm>
            <a:off x="900113" y="260350"/>
            <a:ext cx="7920037" cy="1152525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FF0000"/>
                </a:solidFill>
                <a:cs typeface="Aharoni" pitchFamily="2" charset="-79"/>
              </a:rPr>
              <a:t>Речь на кончиках пальцев</a:t>
            </a:r>
          </a:p>
        </p:txBody>
      </p:sp>
      <p:pic>
        <p:nvPicPr>
          <p:cNvPr id="7171" name="Рисунок 3" descr="http://s3.uploads.ru/by1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668463"/>
            <a:ext cx="44640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/>
              </a:rPr>
              <a:t>Причины речевых нарушений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95" name="Текст 4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4040187" cy="639762"/>
          </a:xfrm>
        </p:spPr>
        <p:txBody>
          <a:bodyPr/>
          <a:lstStyle/>
          <a:p>
            <a:endParaRPr lang="ru-RU" smtClean="0"/>
          </a:p>
          <a:p>
            <a:r>
              <a:rPr lang="ru-RU" smtClean="0">
                <a:solidFill>
                  <a:srgbClr val="002060"/>
                </a:solidFill>
              </a:rPr>
              <a:t>Биологическе причины</a:t>
            </a:r>
          </a:p>
        </p:txBody>
      </p:sp>
      <p:sp>
        <p:nvSpPr>
          <p:cNvPr id="8196" name="Объект 5"/>
          <p:cNvSpPr>
            <a:spLocks noGrp="1"/>
          </p:cNvSpPr>
          <p:nvPr>
            <p:ph sz="half" idx="2"/>
          </p:nvPr>
        </p:nvSpPr>
        <p:spPr>
          <a:xfrm>
            <a:off x="468313" y="1989138"/>
            <a:ext cx="4040187" cy="4679950"/>
          </a:xfrm>
        </p:spPr>
        <p:txBody>
          <a:bodyPr/>
          <a:lstStyle/>
          <a:p>
            <a:r>
              <a:rPr lang="ru-RU" sz="2000" smtClean="0"/>
              <a:t>• </a:t>
            </a:r>
            <a:r>
              <a:rPr lang="ru-RU" sz="2000" b="1" smtClean="0">
                <a:solidFill>
                  <a:srgbClr val="7030A0"/>
                </a:solidFill>
              </a:rPr>
              <a:t>Острые и хронические заболевания матери во время беременности;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• наследственные заболевания;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• аллергия матери во время беременности;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• токсикоз беременности;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• иммунологическая</a:t>
            </a:r>
            <a:r>
              <a:rPr lang="ru-RU" b="1" smtClean="0">
                <a:solidFill>
                  <a:srgbClr val="7030A0"/>
                </a:solidFill>
              </a:rPr>
              <a:t> </a:t>
            </a:r>
            <a:r>
              <a:rPr lang="ru-RU" sz="2000" b="1" smtClean="0">
                <a:solidFill>
                  <a:srgbClr val="7030A0"/>
                </a:solidFill>
              </a:rPr>
              <a:t>несовместимость крови плода и матери;</a:t>
            </a:r>
          </a:p>
          <a:p>
            <a:r>
              <a:rPr lang="ru-RU" b="1" smtClean="0">
                <a:solidFill>
                  <a:srgbClr val="7030A0"/>
                </a:solidFill>
              </a:rPr>
              <a:t>• </a:t>
            </a:r>
            <a:r>
              <a:rPr lang="ru-RU" sz="2000" b="1" smtClean="0">
                <a:solidFill>
                  <a:srgbClr val="7030A0"/>
                </a:solidFill>
              </a:rPr>
              <a:t>гипоксия плода;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• родовые травмы</a:t>
            </a:r>
            <a:r>
              <a:rPr lang="ru-RU" b="1" smtClean="0">
                <a:solidFill>
                  <a:srgbClr val="7030A0"/>
                </a:solidFill>
              </a:rPr>
              <a:t>.</a:t>
            </a:r>
          </a:p>
          <a:p>
            <a:endParaRPr lang="ru-RU" smtClean="0"/>
          </a:p>
        </p:txBody>
      </p:sp>
      <p:sp>
        <p:nvSpPr>
          <p:cNvPr id="8197" name="Текст 6"/>
          <p:cNvSpPr>
            <a:spLocks noGrp="1"/>
          </p:cNvSpPr>
          <p:nvPr>
            <p:ph type="body" sz="quarter" idx="3"/>
          </p:nvPr>
        </p:nvSpPr>
        <p:spPr>
          <a:xfrm>
            <a:off x="4500563" y="1412875"/>
            <a:ext cx="4319587" cy="762000"/>
          </a:xfrm>
        </p:spPr>
        <p:txBody>
          <a:bodyPr/>
          <a:lstStyle/>
          <a:p>
            <a:pPr algn="ctr"/>
            <a:r>
              <a:rPr lang="ru-RU" smtClean="0"/>
              <a:t>Социально-психологические причины</a:t>
            </a:r>
          </a:p>
        </p:txBody>
      </p:sp>
      <p:sp>
        <p:nvSpPr>
          <p:cNvPr id="819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7030A0"/>
                </a:solidFill>
              </a:rPr>
              <a:t>• двуязычье в семье;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• гиперопека;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• неправильное строение или недостаточная подвижность органов речи;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• ограниченное общения родителей с ребенком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/>
              </a:rPr>
              <a:t>Зачем же надо развивать мелкую моторику?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2800" smtClean="0">
                <a:solidFill>
                  <a:srgbClr val="01316B"/>
                </a:solidFill>
              </a:rPr>
              <a:t>• Развитие мелкой моторики ребенка - тонких движений кистей и пальцев рук - один из показателей психического развития ребенка его эмоционального благополучия.</a:t>
            </a:r>
          </a:p>
          <a:p>
            <a:r>
              <a:rPr lang="ru-RU" sz="2800" smtClean="0">
                <a:solidFill>
                  <a:srgbClr val="01316B"/>
                </a:solidFill>
              </a:rPr>
              <a:t>• Высокий уровень развития мелкой моторики свидетельствует о функциональной зрелости коры головного мозга.</a:t>
            </a:r>
          </a:p>
          <a:p>
            <a:r>
              <a:rPr lang="ru-RU" sz="2800" smtClean="0">
                <a:solidFill>
                  <a:srgbClr val="01316B"/>
                </a:solidFill>
              </a:rPr>
              <a:t>• Мелкая моторика – основа развития психических процессов: внимания, памяти, восприятия, мышления и речи, пространственные представления. 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714488"/>
            <a:ext cx="6952994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Развитие мелкой моторики с помощью ПРИЩЕПОК.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ademic_ID07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372</Words>
  <Application>Microsoft Office PowerPoint</Application>
  <PresentationFormat>Экран (4:3)</PresentationFormat>
  <Paragraphs>87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Academic_ID07</vt:lpstr>
      <vt:lpstr>Слайд 1</vt:lpstr>
      <vt:lpstr>Мелкая моторика рук</vt:lpstr>
      <vt:lpstr>Развитию мелкой моторики способствует</vt:lpstr>
      <vt:lpstr>Развитию речи</vt:lpstr>
      <vt:lpstr>Мелкая моторика рук</vt:lpstr>
      <vt:lpstr>Слайд 6</vt:lpstr>
      <vt:lpstr>Причины речевых нарушений</vt:lpstr>
      <vt:lpstr>Зачем же надо развивать мелкую моторику?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«БАБОЧКА» Описание работы </vt:lpstr>
      <vt:lpstr>Слайд 17</vt:lpstr>
      <vt:lpstr>Слайд 18</vt:lpstr>
      <vt:lpstr>Слайд 19</vt:lpstr>
      <vt:lpstr>«СОБАЧКА» Описание работы </vt:lpstr>
      <vt:lpstr>Слайд 21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готовность к школе</dc:title>
  <dc:creator/>
  <cp:lastModifiedBy/>
  <cp:revision>22</cp:revision>
  <dcterms:modified xsi:type="dcterms:W3CDTF">2015-05-19T04:16:45Z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