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68" r:id="rId7"/>
    <p:sldId id="269" r:id="rId8"/>
    <p:sldId id="271" r:id="rId9"/>
    <p:sldId id="270" r:id="rId10"/>
    <p:sldId id="267" r:id="rId11"/>
    <p:sldId id="272" r:id="rId12"/>
    <p:sldId id="273" r:id="rId13"/>
    <p:sldId id="274" r:id="rId14"/>
    <p:sldId id="256" r:id="rId15"/>
    <p:sldId id="281" r:id="rId16"/>
    <p:sldId id="258" r:id="rId17"/>
    <p:sldId id="259" r:id="rId18"/>
    <p:sldId id="261" r:id="rId19"/>
    <p:sldId id="262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4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оформление\0_8ca69_29969bc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786842" cy="78581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учреждение</a:t>
            </a:r>
            <a:b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33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Азова,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Ростовская область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3929090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i="1" dirty="0" smtClean="0">
                <a:solidFill>
                  <a:srgbClr val="00B0F0"/>
                </a:solidFill>
              </a:rPr>
              <a:t>Познавательно – исследовательская деятельность в работе с бросовым материалом.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Подготовила: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Баринова Людмила Николаевна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0006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00" b="1" dirty="0" smtClean="0"/>
              <a:t>Программно  - методическое обеспечение</a:t>
            </a:r>
            <a:endParaRPr lang="ru-RU" sz="2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729"/>
          <a:stretch>
            <a:fillRect/>
          </a:stretch>
        </p:blipFill>
        <p:spPr bwMode="auto">
          <a:xfrm>
            <a:off x="7301620" y="1047231"/>
            <a:ext cx="1220788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4" descr="0031235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05" y="1146394"/>
            <a:ext cx="126523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8" descr="4450_cover_image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621" y="4442281"/>
            <a:ext cx="130016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9" descr="0d8d78b1ff97b9158a59ad4a370abc2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4330" y="3319651"/>
            <a:ext cx="121443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char.ru/books/1859400_Neizvedannoe_ryadom_Opyty_i_eksperimenty_dlya_doshkolni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9686" y="2288169"/>
            <a:ext cx="11811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Ольга Дыбина - Из чего сделаны предметы. Игры-занятия для дошкольников обложка книги"/>
          <p:cNvPicPr>
            <a:picLocks noChangeAspect="1" noChangeArrowheads="1"/>
          </p:cNvPicPr>
          <p:nvPr/>
        </p:nvPicPr>
        <p:blipFill>
          <a:blip r:embed="rId7" cstate="print"/>
          <a:srcRect l="2805" r="3320"/>
          <a:stretch>
            <a:fillRect/>
          </a:stretch>
        </p:blipFill>
        <p:spPr bwMode="auto">
          <a:xfrm>
            <a:off x="2305537" y="2262597"/>
            <a:ext cx="11938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im2-tub-ru.yandex.net/i?id=64123499-07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202" y="3545988"/>
            <a:ext cx="1263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Ласточка\Desktop\12-13 уч.год\аттестация 12\542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7875" y="1129971"/>
            <a:ext cx="12477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Рабочий стол\Новая папка\SAM_67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50720">
            <a:off x="2407678" y="861295"/>
            <a:ext cx="3872753" cy="262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07709" y="4525818"/>
            <a:ext cx="3902363" cy="15701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 днем 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святого 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Валентина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Admin\Рабочий стол\Новая папка\SAM_6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49590">
            <a:off x="-157643" y="849494"/>
            <a:ext cx="3388659" cy="235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SAM_67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55078">
            <a:off x="5390041" y="941214"/>
            <a:ext cx="3818965" cy="258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\SAM_67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500438"/>
            <a:ext cx="4495095" cy="313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8040941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272" y="142853"/>
            <a:ext cx="6611397" cy="100013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Делаем подарки для любимой мамочки</a:t>
            </a:r>
          </a:p>
        </p:txBody>
      </p:sp>
      <p:pic>
        <p:nvPicPr>
          <p:cNvPr id="4" name="Рисунок 3" descr="C:\Documents and Settings\Admin\Рабочий стол\Новая папка\SAM_64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94845">
            <a:off x="2014908" y="1763807"/>
            <a:ext cx="3980329" cy="297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SAM_65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69725" y="1755553"/>
            <a:ext cx="3818964" cy="25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\SAM_65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21255">
            <a:off x="4910940" y="2639115"/>
            <a:ext cx="4230221" cy="285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9360612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 l="28213" t="32291" r="7416" b="9115"/>
          <a:stretch>
            <a:fillRect/>
          </a:stretch>
        </p:blipFill>
        <p:spPr bwMode="auto">
          <a:xfrm>
            <a:off x="-1" y="0"/>
            <a:ext cx="91837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</a:t>
            </a:r>
            <a:r>
              <a:rPr lang="ru-RU" b="1" i="1" dirty="0" smtClean="0"/>
              <a:t>Поделка </a:t>
            </a:r>
            <a:r>
              <a:rPr lang="ru-RU" b="1" i="1" dirty="0"/>
              <a:t>из бросового материала для старших дошкольников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Цель: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воспитывать фантазию, творческий потенциал, эмоциональную отзывчивость.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357167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создания нашей чудо - овечки нам понадобится: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обыкновенная газета, скотч, гуашь, клей, вата,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соломинки для коктейля, картон…и , главное, хорошее настроение и терпение.</a:t>
            </a:r>
            <a:endParaRPr lang="ru-RU" sz="2000" dirty="0"/>
          </a:p>
        </p:txBody>
      </p:sp>
      <p:pic>
        <p:nvPicPr>
          <p:cNvPr id="10" name="Содержимое 8" descr="http://ped-kopilka.ru/images/8(237)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928802"/>
            <a:ext cx="48577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2714620"/>
            <a:ext cx="35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Шла овечка по дорожке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играла на гармошке,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за нею шёл баран –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Барабанил в барабан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40466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газеты  делаем комочек (размер зависит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от размера нашей овечки), а для этого газету мнем и жмем.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Рисунок 5" descr="http://ped-kopilka.ru/images/2(30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57364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http://ped-kopilka.ru/images/3(286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4764428" cy="34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После этого комок газеты обмотаем в несколько раз нитками, что бы сохранить форму.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получившимся комке, проделываем четыре дырки,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  которые вставляем небольшие  соломинки от коктейля, это будит ножки у овечки.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5" name="Рисунок 4" descr="http://ped-kopilka.ru/images/4(277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14488"/>
            <a:ext cx="59293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Красим трубочки черной гуашью (можно найти 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магазинах готовые черные соломинки и красить не придется).</a:t>
            </a:r>
            <a:endParaRPr lang="ru-RU" sz="2400" dirty="0"/>
          </a:p>
        </p:txBody>
      </p:sp>
      <p:pic>
        <p:nvPicPr>
          <p:cNvPr id="5" name="Рисунок 4" descr="http://ped-kopilka.ru/images/5(279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59293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66FF33">
                      <a:shade val="30000"/>
                      <a:satMod val="115000"/>
                    </a:srgbClr>
                  </a:gs>
                  <a:gs pos="50000">
                    <a:srgbClr val="66FF33">
                      <a:shade val="67500"/>
                      <a:satMod val="115000"/>
                    </a:srgbClr>
                  </a:gs>
                  <a:gs pos="100000">
                    <a:srgbClr val="66FF33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 ножки у овечки сохнут из ваты катаем небольшие шарики.</a:t>
            </a:r>
            <a:endParaRPr lang="ru-RU" sz="2400" dirty="0"/>
          </a:p>
        </p:txBody>
      </p:sp>
      <p:pic>
        <p:nvPicPr>
          <p:cNvPr id="5" name="Рисунок 4" descr="http://ped-kopilka.ru/images/6(267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63579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716" y="253498"/>
            <a:ext cx="4103953" cy="1656784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                                                                             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 – и я забуду,    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покажи – и я запомню,      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дай попробовать – и я пойму.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(Китайская пословица)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992578" y="2426328"/>
            <a:ext cx="4508512" cy="23599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u="sng" dirty="0" smtClean="0"/>
              <a:t>Эксперимент </a:t>
            </a:r>
            <a:r>
              <a:rPr lang="ru-RU" sz="1800" i="1" dirty="0" smtClean="0"/>
              <a:t>– один из основных методов познания, при помощи которого в контролируемых и управляемых условиях исследуется явления природы или общества.</a:t>
            </a:r>
            <a:endParaRPr lang="ru-RU" sz="1800" i="1" dirty="0"/>
          </a:p>
        </p:txBody>
      </p:sp>
      <p:pic>
        <p:nvPicPr>
          <p:cNvPr id="5" name="Рисунок 4" descr="E:\бдл\SAM_56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7248" y="840719"/>
            <a:ext cx="3699761" cy="290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198" y="4214818"/>
            <a:ext cx="80621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моей работы: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Способствовать развитию у детей познавательной активности,           любознательности, потребности в умственных впечатлениях   детей, стремления к самостоятельному познанию и размышлению.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296504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Получившимися шариками обклеиваем тело овечки.</a:t>
            </a:r>
            <a:endParaRPr lang="ru-RU" sz="2400" dirty="0"/>
          </a:p>
        </p:txBody>
      </p:sp>
      <p:pic>
        <p:nvPicPr>
          <p:cNvPr id="5" name="Рисунок 4" descr="http://ped-kopilka.ru/images/7(246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85861"/>
            <a:ext cx="581024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изделию приклеиваем голову и уши вырезанные из картона (можно их сделать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/>
          </a:p>
        </p:txBody>
      </p:sp>
      <p:pic>
        <p:nvPicPr>
          <p:cNvPr id="5" name="Рисунок 4" descr="http://ped-kopilka.ru/images/8(237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736"/>
            <a:ext cx="58579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I:\SAM_6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89247">
            <a:off x="6401813" y="1677741"/>
            <a:ext cx="2803922" cy="1869281"/>
          </a:xfrm>
          <a:prstGeom prst="rect">
            <a:avLst/>
          </a:prstGeom>
          <a:noFill/>
        </p:spPr>
      </p:pic>
      <p:pic>
        <p:nvPicPr>
          <p:cNvPr id="8" name="Picture 2" descr="I:\2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0680">
            <a:off x="2363378" y="1220376"/>
            <a:ext cx="1905000" cy="190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778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вашему вниманию я хотела бы предложить и другие работы из подручных материалов.</a:t>
            </a:r>
            <a:endParaRPr lang="ru-RU" sz="2000" dirty="0"/>
          </a:p>
        </p:txBody>
      </p:sp>
      <p:pic>
        <p:nvPicPr>
          <p:cNvPr id="5" name="Picture 7" descr="I:\SAM_6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25419">
            <a:off x="-168353" y="1616079"/>
            <a:ext cx="2723340" cy="1815560"/>
          </a:xfrm>
          <a:prstGeom prst="rect">
            <a:avLst/>
          </a:prstGeom>
          <a:noFill/>
        </p:spPr>
      </p:pic>
      <p:pic>
        <p:nvPicPr>
          <p:cNvPr id="9" name="Picture 8" descr="I:\бутылки и пинпонговый шар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88332">
            <a:off x="4554067" y="767861"/>
            <a:ext cx="1905000" cy="1905000"/>
          </a:xfrm>
          <a:prstGeom prst="rect">
            <a:avLst/>
          </a:prstGeom>
          <a:noFill/>
        </p:spPr>
      </p:pic>
      <p:pic>
        <p:nvPicPr>
          <p:cNvPr id="10" name="Picture 11" descr="I:\из камня. 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40747">
            <a:off x="4481032" y="2990680"/>
            <a:ext cx="2216304" cy="2071702"/>
          </a:xfrm>
          <a:prstGeom prst="rect">
            <a:avLst/>
          </a:prstGeom>
          <a:noFill/>
        </p:spPr>
      </p:pic>
      <p:pic>
        <p:nvPicPr>
          <p:cNvPr id="13" name="Picture 10" descr="I:\из губки и бусин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0504">
            <a:off x="2519263" y="3567290"/>
            <a:ext cx="1982782" cy="2639799"/>
          </a:xfrm>
          <a:prstGeom prst="rect">
            <a:avLst/>
          </a:prstGeom>
          <a:noFill/>
        </p:spPr>
      </p:pic>
      <p:pic>
        <p:nvPicPr>
          <p:cNvPr id="14" name="Picture 15" descr="I:\из сиди дисков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4357694"/>
            <a:ext cx="2093166" cy="1571636"/>
          </a:xfrm>
          <a:prstGeom prst="rect">
            <a:avLst/>
          </a:prstGeom>
          <a:noFill/>
        </p:spPr>
      </p:pic>
      <p:pic>
        <p:nvPicPr>
          <p:cNvPr id="12" name="Picture 9" descr="I:\из ватных дисков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98022">
            <a:off x="210521" y="3791016"/>
            <a:ext cx="1933571" cy="260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I:\из пластиковых стаканчи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4514">
            <a:off x="4941942" y="155627"/>
            <a:ext cx="1748170" cy="1748170"/>
          </a:xfrm>
          <a:prstGeom prst="rect">
            <a:avLst/>
          </a:prstGeom>
          <a:noFill/>
        </p:spPr>
      </p:pic>
      <p:pic>
        <p:nvPicPr>
          <p:cNvPr id="5" name="Picture 2" descr="I:\из карандашной струж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7792">
            <a:off x="1569955" y="355516"/>
            <a:ext cx="1762124" cy="1762124"/>
          </a:xfrm>
          <a:prstGeom prst="rect">
            <a:avLst/>
          </a:prstGeom>
          <a:noFill/>
        </p:spPr>
      </p:pic>
      <p:pic>
        <p:nvPicPr>
          <p:cNvPr id="7" name="Picture 14" descr="I:\из пугови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1868">
            <a:off x="468907" y="2040551"/>
            <a:ext cx="1905000" cy="1905000"/>
          </a:xfrm>
          <a:prstGeom prst="rect">
            <a:avLst/>
          </a:prstGeom>
          <a:noFill/>
        </p:spPr>
      </p:pic>
      <p:pic>
        <p:nvPicPr>
          <p:cNvPr id="8" name="Picture 3" descr="I:\из круглой коробоч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357298"/>
            <a:ext cx="1900221" cy="2533628"/>
          </a:xfrm>
          <a:prstGeom prst="rect">
            <a:avLst/>
          </a:prstGeom>
          <a:noFill/>
        </p:spPr>
      </p:pic>
      <p:pic>
        <p:nvPicPr>
          <p:cNvPr id="9" name="Picture 17" descr="I:\ладошки и ступн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4429132"/>
            <a:ext cx="1643074" cy="1643074"/>
          </a:xfrm>
          <a:prstGeom prst="rect">
            <a:avLst/>
          </a:prstGeom>
          <a:noFill/>
        </p:spPr>
      </p:pic>
      <p:pic>
        <p:nvPicPr>
          <p:cNvPr id="11" name="Picture 16" descr="I:\из фетра  колец туалетной бумаг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69499">
            <a:off x="6705970" y="386585"/>
            <a:ext cx="2006887" cy="2316168"/>
          </a:xfrm>
          <a:prstGeom prst="rect">
            <a:avLst/>
          </a:prstGeom>
          <a:noFill/>
        </p:spPr>
      </p:pic>
      <p:pic>
        <p:nvPicPr>
          <p:cNvPr id="12" name="Picture 19" descr="I:\театр из трубочки из туалетной бумаг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 flipV="1">
            <a:off x="6000760" y="2571744"/>
            <a:ext cx="2714644" cy="2034760"/>
          </a:xfrm>
          <a:prstGeom prst="rect">
            <a:avLst/>
          </a:prstGeom>
          <a:noFill/>
        </p:spPr>
      </p:pic>
      <p:pic>
        <p:nvPicPr>
          <p:cNvPr id="13" name="Picture 18" descr="I:\проб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4357694"/>
            <a:ext cx="1905000" cy="1905000"/>
          </a:xfrm>
          <a:prstGeom prst="rect">
            <a:avLst/>
          </a:prstGeom>
          <a:noFill/>
        </p:spPr>
      </p:pic>
      <p:pic>
        <p:nvPicPr>
          <p:cNvPr id="14" name="Picture 13" descr="I:\из пластмасы jp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4071942"/>
            <a:ext cx="3857611" cy="2447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642918"/>
            <a:ext cx="7992888" cy="4357718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accent5">
                    <a:lumMod val="25000"/>
                  </a:schemeClr>
                </a:solidFill>
              </a:rPr>
              <a:t>Наблюдайте, исследуйте, фантазируйте!</a:t>
            </a:r>
          </a:p>
          <a:p>
            <a:pPr algn="ctr"/>
            <a:r>
              <a:rPr lang="ru-RU" sz="4000" i="1" dirty="0" smtClean="0">
                <a:solidFill>
                  <a:schemeClr val="accent5">
                    <a:lumMod val="25000"/>
                  </a:schemeClr>
                </a:solidFill>
              </a:rPr>
              <a:t>Творческих вам успехов!</a:t>
            </a:r>
          </a:p>
          <a:p>
            <a:pPr algn="ctr"/>
            <a:r>
              <a:rPr lang="ru-RU" sz="4000" i="1" dirty="0" smtClean="0">
                <a:solidFill>
                  <a:schemeClr val="accent5">
                    <a:lumMod val="25000"/>
                  </a:schemeClr>
                </a:solidFill>
              </a:rPr>
              <a:t> Спасибо за внимание!</a:t>
            </a:r>
            <a:endParaRPr lang="ru-RU" sz="4000" i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18518"/>
            <a:ext cx="8501122" cy="5691747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представление детей об окружающем мире через знакомство с элементарными знаниями из различных областей наук: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* развивать у детей представления о химических свойствах веществ;</a:t>
            </a:r>
            <a:br>
              <a:rPr lang="ru-RU" sz="1600" dirty="0" smtClean="0"/>
            </a:br>
            <a:r>
              <a:rPr lang="ru-RU" sz="1600" dirty="0" smtClean="0"/>
              <a:t>                * выделять вещества из неоднородной смеси путем отстаивания, фильтрования;</a:t>
            </a:r>
            <a:br>
              <a:rPr lang="ru-RU" sz="1600" dirty="0" smtClean="0"/>
            </a:br>
            <a:r>
              <a:rPr lang="ru-RU" sz="1600" dirty="0" smtClean="0"/>
              <a:t>                * развивать у детей элементарных представлений об основных физических свойствах и явлениях (магнетизм, оптика, звук, температура, состояние веществ, сила тяготения, трения, а также электричество и инерция);</a:t>
            </a:r>
            <a:br>
              <a:rPr lang="ru-RU" sz="1600" dirty="0" smtClean="0"/>
            </a:br>
            <a:r>
              <a:rPr lang="ru-RU" sz="1600" dirty="0" smtClean="0"/>
              <a:t>               * развивать представления о свойствах (вода, песок, глина, воздух, камень);</a:t>
            </a:r>
            <a:br>
              <a:rPr lang="ru-RU" sz="1600" dirty="0" smtClean="0"/>
            </a:br>
            <a:r>
              <a:rPr lang="ru-RU" sz="1600" dirty="0" smtClean="0"/>
              <a:t>               * развивать элементарные математические представления (о мерке – как способе измерения объема, массы, длины; о мерах измерения длины);</a:t>
            </a:r>
            <a:r>
              <a:rPr lang="ru-RU" sz="1600" b="1" dirty="0" smtClean="0"/>
              <a:t>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* Формировать у детей умений пользоваться приборами-помощниками при проведении экспериментов.</a:t>
            </a:r>
            <a:br>
              <a:rPr lang="ru-RU" sz="1600" dirty="0" smtClean="0"/>
            </a:b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Развивать у детей познавательные способности: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*  мыслительные операции: анализ, классификация, сравнение, обобщение;</a:t>
            </a:r>
            <a:br>
              <a:rPr lang="ru-RU" sz="1600" dirty="0" smtClean="0"/>
            </a:br>
            <a:r>
              <a:rPr lang="ru-RU" sz="1600" dirty="0" smtClean="0"/>
              <a:t>              * способы познания путем сенсорного анализа. </a:t>
            </a:r>
            <a:br>
              <a:rPr lang="ru-RU" sz="1600" dirty="0" smtClean="0"/>
            </a:b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Развивать ребенка в социально-личностном направлении: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* развивать </a:t>
            </a:r>
            <a:r>
              <a:rPr lang="ru-RU" sz="1600" dirty="0" err="1" smtClean="0"/>
              <a:t>коммуникативность</a:t>
            </a:r>
            <a:r>
              <a:rPr lang="ru-RU" sz="1600" dirty="0" smtClean="0"/>
              <a:t>;</a:t>
            </a:r>
            <a:br>
              <a:rPr lang="ru-RU" sz="1600" dirty="0" smtClean="0"/>
            </a:br>
            <a:r>
              <a:rPr lang="ru-RU" sz="1600" dirty="0" smtClean="0"/>
              <a:t>              * совершенствовать самостоятельность, наблюдательность;</a:t>
            </a:r>
            <a:br>
              <a:rPr lang="ru-RU" sz="1600" dirty="0" smtClean="0"/>
            </a:br>
            <a:r>
              <a:rPr lang="ru-RU" sz="1600" dirty="0" smtClean="0"/>
              <a:t>              * развивать навыки элементарного самоконтроля и </a:t>
            </a:r>
            <a:r>
              <a:rPr lang="ru-RU" sz="1600" dirty="0" err="1" smtClean="0"/>
              <a:t>саморегуляции</a:t>
            </a:r>
            <a:r>
              <a:rPr lang="ru-RU" sz="1600" dirty="0" smtClean="0"/>
              <a:t> своих действий.</a:t>
            </a:r>
            <a:br>
              <a:rPr lang="ru-RU" sz="1600" dirty="0" smtClean="0"/>
            </a:b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Активизировать работу по повышению уровня представлений детей о неживой природе через взаимодействие с семьёй.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283850"/>
            <a:ext cx="3743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/>
              <a:t>Задачи</a:t>
            </a:r>
            <a:r>
              <a:rPr lang="ru-RU" sz="2000" i="1" u="sng" dirty="0" smtClean="0"/>
              <a:t>:</a:t>
            </a:r>
            <a:endParaRPr lang="ru-RU" sz="2000" i="1" u="sng" dirty="0"/>
          </a:p>
        </p:txBody>
      </p:sp>
    </p:spTree>
    <p:extLst>
      <p:ext uri="{BB962C8B-B14F-4D97-AF65-F5344CB8AC3E}">
        <p14:creationId xmlns="" xmlns:p14="http://schemas.microsoft.com/office/powerpoint/2010/main" val="6527086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2013-12-19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786058"/>
            <a:ext cx="2545443" cy="3500505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244446"/>
            <a:ext cx="7773338" cy="6560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ЭКСПЕРИМЕНТИРОВАНИЕ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5418" y="867625"/>
            <a:ext cx="7386638" cy="5029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cap="none" dirty="0" smtClean="0"/>
              <a:t>Строится ребёнком, а не задаётся взрослым.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cap="none" dirty="0" smtClean="0"/>
              <a:t>Это истинно детская деятельность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cap="none" dirty="0" smtClean="0"/>
              <a:t>Пронизывает все сферы жизни ребёнка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cap="none" dirty="0" smtClean="0"/>
              <a:t>Внутренне мотивированная деятельность.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cap="none" dirty="0" smtClean="0"/>
              <a:t>Направлено на познание свойств и связей объектов разными способами действий.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cap="none" dirty="0" smtClean="0"/>
              <a:t>Таит в себе огромный потенциал для развития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1800" cap="none" dirty="0" smtClean="0"/>
              <a:t>творческой исследовательской активности и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1800" cap="none" dirty="0" smtClean="0"/>
              <a:t>самостоятельности у детей старшего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1800" cap="none" dirty="0" smtClean="0"/>
              <a:t> дошкольного возраста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9452728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5527" y="188913"/>
            <a:ext cx="8728363" cy="80861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97940" y="465729"/>
            <a:ext cx="675388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Свою работу по организации исследовательской деятельности с детьми  дошкольного возраста я построила исходя из следующих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принципов: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научности;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доступности;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систематичности и последовательности;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индивидуально-личностной ориентации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целостности;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активного обучения;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результативности;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:\бдл\SAM_55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75965">
            <a:off x="5319951" y="3233244"/>
            <a:ext cx="3757186" cy="261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0867901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721121" y="285728"/>
            <a:ext cx="7703127" cy="5855539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Правила по которым строю экспериментирование: </a:t>
            </a:r>
            <a:endParaRPr lang="ru-RU" sz="2400" dirty="0" smtClean="0"/>
          </a:p>
          <a:p>
            <a:pPr lvl="0"/>
            <a:r>
              <a:rPr lang="ru-RU" sz="2400" dirty="0" smtClean="0"/>
              <a:t>Тема должна быть интересной ребёнку, должна увлекать его.</a:t>
            </a:r>
          </a:p>
          <a:p>
            <a:pPr lvl="0"/>
            <a:r>
              <a:rPr lang="ru-RU" sz="2400" dirty="0" smtClean="0"/>
              <a:t>Тема должна быть выполнима, решение её должно принести реальную пользу участникам исследования (ребёнок должен раскрыть лучшие стороны своего интеллекта, получить новые полезные знания, умения и навыки).</a:t>
            </a:r>
          </a:p>
          <a:p>
            <a:pPr lvl="0"/>
            <a:r>
              <a:rPr lang="ru-RU" sz="2400" dirty="0" smtClean="0"/>
              <a:t>Тема должна быть оригинальной, в ней необходим элемент неожиданности, необычности.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379676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180111"/>
            <a:ext cx="7773338" cy="8866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детского экспериментирования.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6611" y="1182154"/>
            <a:ext cx="7386638" cy="4497387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cap="none" dirty="0" smtClean="0"/>
              <a:t>Постановка проблемы, которую необходимо решить;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cap="none" dirty="0" smtClean="0"/>
              <a:t>Целеполагание (что нужно сделать для решения проблемы);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cap="none" dirty="0" smtClean="0"/>
              <a:t>Выдвижение гипотез (поиск возможных путей решения);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cap="none" dirty="0" smtClean="0"/>
              <a:t> Проверка гипотез (сбор данных, реализации в действиях);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cap="none" dirty="0" smtClean="0"/>
              <a:t>Анализ полученного результата (подтвердилось – не подтвердилось);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cap="none" dirty="0" smtClean="0"/>
              <a:t>Формулирование выводов.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</p:txBody>
      </p:sp>
      <p:pic>
        <p:nvPicPr>
          <p:cNvPr id="4" name="Рисунок 3" descr="E:\бдл\SAM_5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257" y="3077392"/>
            <a:ext cx="4273236" cy="306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437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50006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 организации исследовательской деятельности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881" y="1186004"/>
            <a:ext cx="7577751" cy="484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эвристические беседы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постановка и решение вопросов проблемного характера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наблюдения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моделирование (создание моделей об изменениях в неживой природе)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опыты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фиксация результатов: наблюдений, опытов, экспериментов, трудовой деятельности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«погружение» в краски, звуки, запахи и образы природы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подражание голосам и звукам природы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использование художественного слова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дидактические игры, игровые обучающие и творчески развивающие ситуации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dirty="0">
                <a:latin typeface="+mj-lt"/>
              </a:rPr>
              <a:t>- трудовые поручения, действия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500066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оборудование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6" descr="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0424" y="4197804"/>
            <a:ext cx="1562550" cy="2204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87240" y="887239"/>
            <a:ext cx="768639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Ёмкости из различных материалов (стекло ,металл, пластмасса;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Мерные ложки, колбы, пробирки, ситечки, воронки разного размера;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Детские халаты, фартуки клеенчатые, резиновые перчатки;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Весы, увеличительные стекла, свечи, фонарик, магниты, микроскопы, лупы, песочные часы, термометр, зеркала;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Гайки, скрепки, винтики, гвоздик, проволока;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Медицинские материалы: пипетки, колбы, шприцы (без игл), мерные ложечки, вата, бинт;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Природные материалы: листья, песок, глина, земля, семена;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Бросовый материал: пластмасса, кусочки ткани, кожи, меха;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Схемы для проведения опытов;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Журнал для фиксирования результатов;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Схемы этапов работы, карточки для  самостоятельной исследовательской </a:t>
            </a:r>
            <a:r>
              <a:rPr lang="ru-RU" sz="1600" dirty="0" smtClean="0"/>
              <a:t>деятельности;</a:t>
            </a:r>
            <a:endParaRPr lang="ru-RU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Мука, соль, сода;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Резиновые груши разного размера;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Пластиковые, резиновые трубочки;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Деревянные палочки, лопаточки, шпатели;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Пластиковые </a:t>
            </a:r>
            <a:r>
              <a:rPr lang="ru-RU" sz="1600" dirty="0" smtClean="0"/>
              <a:t>контейнеры;</a:t>
            </a:r>
            <a:endParaRPr lang="ru-RU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Рулетка, </a:t>
            </a:r>
            <a:r>
              <a:rPr lang="ru-RU" sz="1600" dirty="0" smtClean="0"/>
              <a:t>линейка;</a:t>
            </a:r>
            <a:endParaRPr lang="ru-RU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Цветные прозрачные стеклышки;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/>
              <a:t>Лопатки, грабли, лейки, щетки, </a:t>
            </a:r>
            <a:r>
              <a:rPr lang="ru-RU" sz="1600" dirty="0" smtClean="0"/>
              <a:t>совки.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484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Diseño predeterminado</vt:lpstr>
      <vt:lpstr>  Муниципальное  бюджетное дошкольное образовательное учреждение  детский сад  № 33  г. Азова, Ростовская область </vt:lpstr>
      <vt:lpstr>                                                                               Расскажи – и я забуду,                                                                                     покажи – и я запомню,                                                                                    дай попробовать – и я пойму.                                                                                  (Китайская пословица)</vt:lpstr>
      <vt:lpstr>      1. Расширять представление детей об окружающем мире через знакомство с элементарными знаниями из различных областей наук:                 * развивать у детей представления о химических свойствах веществ;                 * выделять вещества из неоднородной смеси путем отстаивания, фильтрования;                 * развивать у детей элементарных представлений об основных физических свойствах и явлениях (магнетизм, оптика, звук, температура, состояние веществ, сила тяготения, трения, а также электричество и инерция);                * развивать представления о свойствах (вода, песок, глина, воздух, камень);                * развивать элементарные математические представления (о мерке – как способе измерения объема, массы, длины; о мерах измерения длины);                       * Формировать у детей умений пользоваться приборами-помощниками при проведении экспериментов. 2. Развивать у детей познавательные способности:               *  мыслительные операции: анализ, классификация, сравнение, обобщение;               * способы познания путем сенсорного анализа.  3. Развивать ребенка в социально-личностном направлении:                * развивать коммуникативность;               * совершенствовать самостоятельность, наблюдательность;               * развивать навыки элементарного самоконтроля и саморегуляции своих действий. 4. Активизировать работу по повышению уровня представлений детей о неживой природе через взаимодействие с семьёй. </vt:lpstr>
      <vt:lpstr>ДЕТСКОЕ ЭКСПЕРИМЕНТИРОВАНИЕ</vt:lpstr>
      <vt:lpstr>Слайд 5</vt:lpstr>
      <vt:lpstr>Слайд 6</vt:lpstr>
      <vt:lpstr>Структура детского экспериментирования.</vt:lpstr>
      <vt:lpstr>Методы и приемы организации исследовательской деятельности</vt:lpstr>
      <vt:lpstr>Материалы и оборудование</vt:lpstr>
      <vt:lpstr>Программно  - методическое обеспечение</vt:lpstr>
      <vt:lpstr>Слайд 11</vt:lpstr>
      <vt:lpstr>Делаем подарки для любимой мамочки</vt:lpstr>
      <vt:lpstr>  Поделка из бросового материала для старших дошкольников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</cp:lastModifiedBy>
  <cp:revision>122</cp:revision>
  <dcterms:created xsi:type="dcterms:W3CDTF">2010-05-23T14:28:12Z</dcterms:created>
  <dcterms:modified xsi:type="dcterms:W3CDTF">2015-05-19T12:06:45Z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