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75" r:id="rId5"/>
    <p:sldId id="282" r:id="rId6"/>
    <p:sldId id="278" r:id="rId7"/>
    <p:sldId id="276" r:id="rId8"/>
    <p:sldId id="274" r:id="rId9"/>
    <p:sldId id="262" r:id="rId10"/>
    <p:sldId id="273" r:id="rId11"/>
    <p:sldId id="265" r:id="rId12"/>
    <p:sldId id="266" r:id="rId13"/>
    <p:sldId id="277" r:id="rId14"/>
    <p:sldId id="279" r:id="rId15"/>
    <p:sldId id="280" r:id="rId16"/>
    <p:sldId id="281" r:id="rId17"/>
    <p:sldId id="270" r:id="rId18"/>
    <p:sldId id="283" r:id="rId19"/>
    <p:sldId id="284" r:id="rId20"/>
    <p:sldId id="285" r:id="rId21"/>
    <p:sldId id="286" r:id="rId22"/>
    <p:sldId id="287" r:id="rId23"/>
    <p:sldId id="289" r:id="rId24"/>
    <p:sldId id="288" r:id="rId25"/>
    <p:sldId id="272" r:id="rId26"/>
  </p:sldIdLst>
  <p:sldSz cx="9144000" cy="6858000" type="screen4x3"/>
  <p:notesSz cx="6858000" cy="9144000"/>
  <p:custDataLst>
    <p:tags r:id="rId27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90" d="100"/>
          <a:sy n="90" d="100"/>
        </p:scale>
        <p:origin x="-1398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7CB31-5EEA-4F4F-8BF8-06CC707A02DA}" type="datetimeFigureOut">
              <a:rPr lang="ru-RU" smtClean="0"/>
              <a:pPr/>
              <a:t>19.05.2015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1ED38-BBBF-4261-B078-90C288D5E38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88318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7CB31-5EEA-4F4F-8BF8-06CC707A02DA}" type="datetimeFigureOut">
              <a:rPr lang="ru-RU" smtClean="0"/>
              <a:pPr/>
              <a:t>19.05.2015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1ED38-BBBF-4261-B078-90C288D5E38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1578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7CB31-5EEA-4F4F-8BF8-06CC707A02DA}" type="datetimeFigureOut">
              <a:rPr lang="ru-RU" smtClean="0"/>
              <a:pPr/>
              <a:t>19.05.2015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1ED38-BBBF-4261-B078-90C288D5E38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0116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7CB31-5EEA-4F4F-8BF8-06CC707A02DA}" type="datetimeFigureOut">
              <a:rPr lang="ru-RU" smtClean="0"/>
              <a:pPr/>
              <a:t>19.05.2015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1ED38-BBBF-4261-B078-90C288D5E38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5239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7CB31-5EEA-4F4F-8BF8-06CC707A02DA}" type="datetimeFigureOut">
              <a:rPr lang="ru-RU" smtClean="0"/>
              <a:pPr/>
              <a:t>19.05.2015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1ED38-BBBF-4261-B078-90C288D5E38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8030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7CB31-5EEA-4F4F-8BF8-06CC707A02DA}" type="datetimeFigureOut">
              <a:rPr lang="ru-RU" smtClean="0"/>
              <a:pPr/>
              <a:t>19.05.2015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1ED38-BBBF-4261-B078-90C288D5E38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16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7CB31-5EEA-4F4F-8BF8-06CC707A02DA}" type="datetimeFigureOut">
              <a:rPr lang="ru-RU" smtClean="0"/>
              <a:pPr/>
              <a:t>19.05.2015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1ED38-BBBF-4261-B078-90C288D5E38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2942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7CB31-5EEA-4F4F-8BF8-06CC707A02DA}" type="datetimeFigureOut">
              <a:rPr lang="ru-RU" smtClean="0"/>
              <a:pPr/>
              <a:t>19.05.2015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1ED38-BBBF-4261-B078-90C288D5E38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0229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7CB31-5EEA-4F4F-8BF8-06CC707A02DA}" type="datetimeFigureOut">
              <a:rPr lang="ru-RU" smtClean="0"/>
              <a:pPr/>
              <a:t>19.05.2015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1ED38-BBBF-4261-B078-90C288D5E38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1767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7CB31-5EEA-4F4F-8BF8-06CC707A02DA}" type="datetimeFigureOut">
              <a:rPr lang="ru-RU" smtClean="0"/>
              <a:pPr/>
              <a:t>19.05.2015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1ED38-BBBF-4261-B078-90C288D5E38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6442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7CB31-5EEA-4F4F-8BF8-06CC707A02DA}" type="datetimeFigureOut">
              <a:rPr lang="ru-RU" smtClean="0"/>
              <a:pPr/>
              <a:t>19.05.2015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1ED38-BBBF-4261-B078-90C288D5E38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2245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A7CB31-5EEA-4F4F-8BF8-06CC707A02DA}" type="datetimeFigureOut">
              <a:rPr lang="ru-RU" smtClean="0"/>
              <a:pPr/>
              <a:t>19.05.2015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01ED38-BBBF-4261-B078-90C288D5E38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4673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alltime.ru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://rfwiki.org/%D0%94%D0%BE%D0%B1%D1%83%D0%B6%D0%B8%D0%BD%D1%81%D0%BA%D0%B8%D0%B9,_%D0%9C%D1%81%D1%82%D0%B8%D1%81%D0%BB%D0%B0%D0%B2_%D0%92%D0%B0%D0%BB%D0%B5%D1%80%D0%B8%D0%B0%D0%BD%D0%BE%D0%B2%D0%B8%D1%87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00275" y="677732"/>
            <a:ext cx="64008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Monotype Corsiva" pitchFamily="66" charset="0"/>
                <a:cs typeface="Times New Roman" pitchFamily="18" charset="0"/>
              </a:rPr>
              <a:t>                          Муниципальное бюджетное дошкольное образовательное            учреждение</a:t>
            </a:r>
          </a:p>
          <a:p>
            <a:pPr algn="ctr"/>
            <a:r>
              <a:rPr lang="ru-RU" dirty="0" smtClean="0">
                <a:latin typeface="Monotype Corsiva" pitchFamily="66" charset="0"/>
                <a:cs typeface="Times New Roman" pitchFamily="18" charset="0"/>
              </a:rPr>
              <a:t> детский сад № 33 г. Азова, Ростовской области.</a:t>
            </a:r>
          </a:p>
          <a:p>
            <a:pPr algn="ctr"/>
            <a:endParaRPr lang="ru-RU" dirty="0" smtClean="0">
              <a:latin typeface="Monotype Corsiva" pitchFamily="66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Monotype Corsiva" pitchFamily="66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Monotype Corsiva" pitchFamily="66" charset="0"/>
              </a:rPr>
              <a:t> </a:t>
            </a:r>
          </a:p>
          <a:p>
            <a:pPr algn="ctr"/>
            <a:r>
              <a:rPr lang="ru-RU" sz="3600" b="1" dirty="0" smtClean="0">
                <a:latin typeface="Monotype Corsiva" pitchFamily="66" charset="0"/>
              </a:rPr>
              <a:t>«Нетрадиционные техники рисования с детьми дошкольного возраста»</a:t>
            </a:r>
          </a:p>
          <a:p>
            <a:pPr algn="ctr"/>
            <a:endParaRPr lang="ru-RU" sz="4800" b="1" dirty="0" smtClean="0">
              <a:latin typeface="Monotype Corsiva" pitchFamily="66" charset="0"/>
            </a:endParaRPr>
          </a:p>
        </p:txBody>
      </p:sp>
      <p:sp>
        <p:nvSpPr>
          <p:cNvPr id="6" name="Полилиния 5"/>
          <p:cNvSpPr/>
          <p:nvPr/>
        </p:nvSpPr>
        <p:spPr>
          <a:xfrm rot="21225795">
            <a:off x="2231574" y="2721079"/>
            <a:ext cx="5290457" cy="1360714"/>
          </a:xfrm>
          <a:custGeom>
            <a:avLst/>
            <a:gdLst>
              <a:gd name="connsiteX0" fmla="*/ 0 w 5290457"/>
              <a:gd name="connsiteY0" fmla="*/ 0 h 1360714"/>
              <a:gd name="connsiteX1" fmla="*/ 3592286 w 5290457"/>
              <a:gd name="connsiteY1" fmla="*/ 359228 h 1360714"/>
              <a:gd name="connsiteX2" fmla="*/ 5290457 w 5290457"/>
              <a:gd name="connsiteY2" fmla="*/ 1360714 h 1360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290457" h="1360714">
                <a:moveTo>
                  <a:pt x="0" y="0"/>
                </a:moveTo>
                <a:cubicBezTo>
                  <a:pt x="1355271" y="66221"/>
                  <a:pt x="2710543" y="132442"/>
                  <a:pt x="3592286" y="359228"/>
                </a:cubicBezTo>
                <a:cubicBezTo>
                  <a:pt x="4474029" y="586014"/>
                  <a:pt x="4882243" y="973364"/>
                  <a:pt x="5290457" y="1360714"/>
                </a:cubicBezTo>
              </a:path>
            </a:pathLst>
          </a:cu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олилиния 7"/>
          <p:cNvSpPr/>
          <p:nvPr/>
        </p:nvSpPr>
        <p:spPr>
          <a:xfrm rot="21395544">
            <a:off x="397183" y="4964449"/>
            <a:ext cx="4300152" cy="767782"/>
          </a:xfrm>
          <a:custGeom>
            <a:avLst/>
            <a:gdLst>
              <a:gd name="connsiteX0" fmla="*/ 0 w 5290457"/>
              <a:gd name="connsiteY0" fmla="*/ 0 h 1360714"/>
              <a:gd name="connsiteX1" fmla="*/ 3592286 w 5290457"/>
              <a:gd name="connsiteY1" fmla="*/ 359228 h 1360714"/>
              <a:gd name="connsiteX2" fmla="*/ 5290457 w 5290457"/>
              <a:gd name="connsiteY2" fmla="*/ 1360714 h 1360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290457" h="1360714">
                <a:moveTo>
                  <a:pt x="0" y="0"/>
                </a:moveTo>
                <a:cubicBezTo>
                  <a:pt x="1355271" y="66221"/>
                  <a:pt x="2710543" y="132442"/>
                  <a:pt x="3592286" y="359228"/>
                </a:cubicBezTo>
                <a:cubicBezTo>
                  <a:pt x="4474029" y="586014"/>
                  <a:pt x="4882243" y="973364"/>
                  <a:pt x="5290457" y="1360714"/>
                </a:cubicBezTo>
              </a:path>
            </a:pathLst>
          </a:cu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89860" y="4575719"/>
            <a:ext cx="46590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i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16367" y="4313816"/>
            <a:ext cx="414169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Monotype Corsiva" pitchFamily="66" charset="0"/>
              </a:rPr>
              <a:t>Воспитатель:</a:t>
            </a:r>
          </a:p>
          <a:p>
            <a:pPr algn="ctr"/>
            <a:r>
              <a:rPr lang="ru-RU" dirty="0" smtClean="0">
                <a:latin typeface="Monotype Corsiva" pitchFamily="66" charset="0"/>
              </a:rPr>
              <a:t>Шабельникова Анна Павловна </a:t>
            </a:r>
          </a:p>
          <a:p>
            <a:pPr algn="ctr"/>
            <a:endParaRPr lang="ru-RU" i="1" dirty="0" smtClean="0">
              <a:solidFill>
                <a:schemeClr val="tx1">
                  <a:lumMod val="65000"/>
                  <a:lumOff val="35000"/>
                </a:schemeClr>
              </a:solidFill>
              <a:latin typeface="Monotype Corsiva" pitchFamily="66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endParaRPr lang="ru-RU" i="1" dirty="0" smtClean="0">
              <a:solidFill>
                <a:schemeClr val="tx1">
                  <a:lumMod val="65000"/>
                  <a:lumOff val="35000"/>
                </a:schemeClr>
              </a:solidFill>
              <a:latin typeface="Monotype Corsiva" pitchFamily="66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endParaRPr lang="ru-RU" i="1" dirty="0" smtClean="0">
              <a:solidFill>
                <a:schemeClr val="tx1">
                  <a:lumMod val="65000"/>
                  <a:lumOff val="35000"/>
                </a:schemeClr>
              </a:solidFill>
              <a:latin typeface="Monotype Corsiva" pitchFamily="66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ru-RU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otype Corsiva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2015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5877038"/>
      </p:ext>
    </p:extLst>
  </p:cSld>
  <p:clrMapOvr>
    <a:masterClrMapping/>
  </p:clrMapOvr>
  <p:transition advTm="5088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 descr="[WallpapersMania.nnm.ru]_vol51-0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476672"/>
            <a:ext cx="6851104" cy="72494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hlink"/>
                </a:solidFill>
                <a:latin typeface="Monotype Corsiva" pitchFamily="66" charset="0"/>
              </a:rPr>
              <a:t> </a:t>
            </a:r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Monotype Corsiva" pitchFamily="66" charset="0"/>
              </a:rPr>
              <a:t>Нетрадиционные</a:t>
            </a:r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latin typeface="Monotype Corsiva" pitchFamily="66" charset="0"/>
              </a:rPr>
              <a:t> </a:t>
            </a:r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Monotype Corsiva" pitchFamily="66" charset="0"/>
              </a:rPr>
              <a:t>способы</a:t>
            </a:r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latin typeface="Monotype Corsiva" pitchFamily="66" charset="0"/>
              </a:rPr>
              <a:t> </a:t>
            </a:r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Monotype Corsiva" pitchFamily="66" charset="0"/>
              </a:rPr>
              <a:t>изображения</a:t>
            </a:r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latin typeface="Monotype Corsiva" pitchFamily="66" charset="0"/>
              </a:rPr>
              <a:t> </a:t>
            </a:r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Monotype Corsiva" pitchFamily="66" charset="0"/>
              </a:rPr>
              <a:t>в рисовании.</a:t>
            </a:r>
            <a:endParaRPr lang="ru-RU" sz="2800" b="1" dirty="0" smtClean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14340" name="Oval 4"/>
          <p:cNvSpPr>
            <a:spLocks noChangeArrowheads="1"/>
          </p:cNvSpPr>
          <p:nvPr/>
        </p:nvSpPr>
        <p:spPr bwMode="auto">
          <a:xfrm>
            <a:off x="4356100" y="3644900"/>
            <a:ext cx="1871663" cy="863600"/>
          </a:xfrm>
          <a:prstGeom prst="ellipse">
            <a:avLst/>
          </a:prstGeom>
          <a:solidFill>
            <a:srgbClr val="EA22E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 dirty="0">
                <a:latin typeface="Segoe Print" pitchFamily="2" charset="0"/>
              </a:rPr>
              <a:t>Способы </a:t>
            </a:r>
          </a:p>
          <a:p>
            <a:pPr algn="ctr"/>
            <a:r>
              <a:rPr lang="ru-RU" b="1" dirty="0">
                <a:latin typeface="Segoe Print" pitchFamily="2" charset="0"/>
              </a:rPr>
              <a:t>изображения</a:t>
            </a:r>
          </a:p>
        </p:txBody>
      </p:sp>
      <p:sp>
        <p:nvSpPr>
          <p:cNvPr id="14341" name="Oval 5"/>
          <p:cNvSpPr>
            <a:spLocks noChangeArrowheads="1"/>
          </p:cNvSpPr>
          <p:nvPr/>
        </p:nvSpPr>
        <p:spPr bwMode="auto">
          <a:xfrm>
            <a:off x="395536" y="2094614"/>
            <a:ext cx="4032250" cy="1118313"/>
          </a:xfrm>
          <a:prstGeom prst="ellipse">
            <a:avLst/>
          </a:prstGeom>
          <a:solidFill>
            <a:srgbClr val="5EAE93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 dirty="0">
                <a:latin typeface="Segoe Print" pitchFamily="2" charset="0"/>
              </a:rPr>
              <a:t>Рисунок своими</a:t>
            </a:r>
          </a:p>
          <a:p>
            <a:pPr algn="ctr"/>
            <a:r>
              <a:rPr lang="ru-RU" b="1" dirty="0" smtClean="0">
                <a:latin typeface="Segoe Print" pitchFamily="2" charset="0"/>
              </a:rPr>
              <a:t>руками,</a:t>
            </a:r>
          </a:p>
          <a:p>
            <a:pPr algn="ctr"/>
            <a:r>
              <a:rPr lang="ru-RU" b="1" dirty="0" smtClean="0">
                <a:latin typeface="Segoe Print" pitchFamily="2" charset="0"/>
              </a:rPr>
              <a:t> рисование пальцами</a:t>
            </a:r>
          </a:p>
          <a:p>
            <a:pPr algn="ctr"/>
            <a:r>
              <a:rPr lang="ru-RU" b="1" dirty="0" smtClean="0">
                <a:latin typeface="Segoe Print" pitchFamily="2" charset="0"/>
              </a:rPr>
              <a:t> и ладошками</a:t>
            </a:r>
            <a:endParaRPr lang="ru-RU" b="1" dirty="0">
              <a:latin typeface="Segoe Print" pitchFamily="2" charset="0"/>
            </a:endParaRPr>
          </a:p>
        </p:txBody>
      </p:sp>
      <p:sp>
        <p:nvSpPr>
          <p:cNvPr id="14342" name="Oval 6"/>
          <p:cNvSpPr>
            <a:spLocks noChangeArrowheads="1"/>
          </p:cNvSpPr>
          <p:nvPr/>
        </p:nvSpPr>
        <p:spPr bwMode="auto">
          <a:xfrm>
            <a:off x="5219700" y="1412874"/>
            <a:ext cx="3312740" cy="936005"/>
          </a:xfrm>
          <a:prstGeom prst="ellipse">
            <a:avLst/>
          </a:prstGeom>
          <a:solidFill>
            <a:srgbClr val="00B0F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 dirty="0" smtClean="0">
                <a:latin typeface="Segoe Print" pitchFamily="2" charset="0"/>
              </a:rPr>
              <a:t>Рисование по сырому</a:t>
            </a:r>
            <a:endParaRPr lang="ru-RU" b="1" dirty="0">
              <a:latin typeface="Segoe Print" pitchFamily="2" charset="0"/>
            </a:endParaRPr>
          </a:p>
        </p:txBody>
      </p:sp>
      <p:sp>
        <p:nvSpPr>
          <p:cNvPr id="14343" name="Oval 7"/>
          <p:cNvSpPr>
            <a:spLocks noChangeArrowheads="1"/>
          </p:cNvSpPr>
          <p:nvPr/>
        </p:nvSpPr>
        <p:spPr bwMode="auto">
          <a:xfrm>
            <a:off x="5867400" y="2565400"/>
            <a:ext cx="3097213" cy="10080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 dirty="0" smtClean="0">
                <a:latin typeface="Segoe Print" pitchFamily="2" charset="0"/>
              </a:rPr>
              <a:t>«</a:t>
            </a:r>
            <a:r>
              <a:rPr lang="ru-RU" b="1" dirty="0" smtClean="0">
                <a:latin typeface="Segoe Print" pitchFamily="2" charset="0"/>
              </a:rPr>
              <a:t>Ниткография</a:t>
            </a:r>
            <a:r>
              <a:rPr lang="ru-RU" b="1" dirty="0" smtClean="0">
                <a:latin typeface="Segoe Print" pitchFamily="2" charset="0"/>
              </a:rPr>
              <a:t>» </a:t>
            </a:r>
            <a:endParaRPr lang="ru-RU" b="1" dirty="0">
              <a:latin typeface="Segoe Print" pitchFamily="2" charset="0"/>
            </a:endParaRPr>
          </a:p>
        </p:txBody>
      </p:sp>
      <p:sp>
        <p:nvSpPr>
          <p:cNvPr id="14344" name="Oval 8"/>
          <p:cNvSpPr>
            <a:spLocks noChangeArrowheads="1"/>
          </p:cNvSpPr>
          <p:nvPr/>
        </p:nvSpPr>
        <p:spPr bwMode="auto">
          <a:xfrm>
            <a:off x="323850" y="3357562"/>
            <a:ext cx="3168650" cy="1079549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600" b="1" dirty="0" smtClean="0">
                <a:latin typeface="Segoe Print" pitchFamily="2" charset="0"/>
              </a:rPr>
              <a:t>Рисование штампом,</a:t>
            </a:r>
          </a:p>
          <a:p>
            <a:pPr algn="ctr"/>
            <a:r>
              <a:rPr lang="ru-RU" sz="1600" b="1" dirty="0" smtClean="0">
                <a:latin typeface="Segoe Print" pitchFamily="2" charset="0"/>
              </a:rPr>
              <a:t>тычковое рисование,</a:t>
            </a:r>
          </a:p>
          <a:p>
            <a:pPr algn="ctr"/>
            <a:r>
              <a:rPr lang="ru-RU" sz="1600" b="1" dirty="0" smtClean="0">
                <a:latin typeface="Segoe Print" pitchFamily="2" charset="0"/>
              </a:rPr>
              <a:t>оттиск</a:t>
            </a:r>
            <a:endParaRPr lang="ru-RU" sz="1600" b="1" dirty="0"/>
          </a:p>
        </p:txBody>
      </p:sp>
      <p:sp>
        <p:nvSpPr>
          <p:cNvPr id="14345" name="Oval 9"/>
          <p:cNvSpPr>
            <a:spLocks noChangeArrowheads="1"/>
          </p:cNvSpPr>
          <p:nvPr/>
        </p:nvSpPr>
        <p:spPr bwMode="auto">
          <a:xfrm>
            <a:off x="6659563" y="4365104"/>
            <a:ext cx="2233612" cy="719659"/>
          </a:xfrm>
          <a:prstGeom prst="ellipse">
            <a:avLst/>
          </a:prstGeom>
          <a:solidFill>
            <a:srgbClr val="0033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 dirty="0">
                <a:latin typeface="Segoe Print" pitchFamily="2" charset="0"/>
              </a:rPr>
              <a:t>Монотипия</a:t>
            </a:r>
            <a:r>
              <a:rPr lang="ru-RU" dirty="0">
                <a:latin typeface="Segoe Print" pitchFamily="2" charset="0"/>
              </a:rPr>
              <a:t> </a:t>
            </a:r>
          </a:p>
        </p:txBody>
      </p:sp>
      <p:sp>
        <p:nvSpPr>
          <p:cNvPr id="14346" name="Oval 10"/>
          <p:cNvSpPr>
            <a:spLocks noChangeArrowheads="1"/>
          </p:cNvSpPr>
          <p:nvPr/>
        </p:nvSpPr>
        <p:spPr bwMode="auto">
          <a:xfrm>
            <a:off x="3779912" y="4941168"/>
            <a:ext cx="1944216" cy="576014"/>
          </a:xfrm>
          <a:prstGeom prst="ellipse">
            <a:avLst/>
          </a:prstGeom>
          <a:solidFill>
            <a:srgbClr val="F37F4B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 dirty="0" smtClean="0">
                <a:latin typeface="Segoe Print" pitchFamily="2" charset="0"/>
              </a:rPr>
              <a:t>И другое</a:t>
            </a:r>
            <a:endParaRPr lang="ru-RU" b="1" dirty="0">
              <a:latin typeface="Segoe Print" pitchFamily="2" charset="0"/>
            </a:endParaRPr>
          </a:p>
        </p:txBody>
      </p:sp>
      <p:sp>
        <p:nvSpPr>
          <p:cNvPr id="14347" name="Oval 11"/>
          <p:cNvSpPr>
            <a:spLocks noChangeArrowheads="1"/>
          </p:cNvSpPr>
          <p:nvPr/>
        </p:nvSpPr>
        <p:spPr bwMode="auto">
          <a:xfrm>
            <a:off x="971600" y="4941168"/>
            <a:ext cx="2232223" cy="504131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 dirty="0" smtClean="0">
                <a:latin typeface="Segoe Print" pitchFamily="2" charset="0"/>
              </a:rPr>
              <a:t>Граттаж</a:t>
            </a:r>
            <a:endParaRPr lang="ru-RU" b="1" dirty="0">
              <a:latin typeface="Segoe Print" pitchFamily="2" charset="0"/>
            </a:endParaRPr>
          </a:p>
        </p:txBody>
      </p:sp>
      <p:sp>
        <p:nvSpPr>
          <p:cNvPr id="14348" name="Line 12"/>
          <p:cNvSpPr>
            <a:spLocks noChangeShapeType="1"/>
          </p:cNvSpPr>
          <p:nvPr/>
        </p:nvSpPr>
        <p:spPr bwMode="auto">
          <a:xfrm flipH="1">
            <a:off x="3131839" y="4292600"/>
            <a:ext cx="1368723" cy="64856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14349" name="Line 13"/>
          <p:cNvSpPr>
            <a:spLocks noChangeShapeType="1"/>
          </p:cNvSpPr>
          <p:nvPr/>
        </p:nvSpPr>
        <p:spPr bwMode="auto">
          <a:xfrm flipH="1">
            <a:off x="4860031" y="4437112"/>
            <a:ext cx="288030" cy="50405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14350" name="Line 14"/>
          <p:cNvSpPr>
            <a:spLocks noChangeShapeType="1"/>
          </p:cNvSpPr>
          <p:nvPr/>
        </p:nvSpPr>
        <p:spPr bwMode="auto">
          <a:xfrm>
            <a:off x="6011863" y="4292600"/>
            <a:ext cx="792385" cy="28852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14351" name="Line 15"/>
          <p:cNvSpPr>
            <a:spLocks noChangeShapeType="1"/>
          </p:cNvSpPr>
          <p:nvPr/>
        </p:nvSpPr>
        <p:spPr bwMode="auto">
          <a:xfrm flipV="1">
            <a:off x="5940425" y="3500438"/>
            <a:ext cx="503238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14352" name="Line 17"/>
          <p:cNvSpPr>
            <a:spLocks noChangeShapeType="1"/>
          </p:cNvSpPr>
          <p:nvPr/>
        </p:nvSpPr>
        <p:spPr bwMode="auto">
          <a:xfrm flipV="1">
            <a:off x="5219701" y="2276872"/>
            <a:ext cx="720452" cy="136802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14353" name="Line 18"/>
          <p:cNvSpPr>
            <a:spLocks noChangeShapeType="1"/>
          </p:cNvSpPr>
          <p:nvPr/>
        </p:nvSpPr>
        <p:spPr bwMode="auto">
          <a:xfrm flipH="1" flipV="1">
            <a:off x="4067943" y="2996952"/>
            <a:ext cx="791394" cy="71938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14354" name="Line 19"/>
          <p:cNvSpPr>
            <a:spLocks noChangeShapeType="1"/>
          </p:cNvSpPr>
          <p:nvPr/>
        </p:nvSpPr>
        <p:spPr bwMode="auto">
          <a:xfrm flipH="1" flipV="1">
            <a:off x="3348038" y="3860800"/>
            <a:ext cx="1079500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14355" name="Oval 20"/>
          <p:cNvSpPr>
            <a:spLocks noChangeArrowheads="1"/>
          </p:cNvSpPr>
          <p:nvPr/>
        </p:nvSpPr>
        <p:spPr bwMode="auto">
          <a:xfrm>
            <a:off x="6588125" y="5516563"/>
            <a:ext cx="2305050" cy="1081087"/>
          </a:xfrm>
          <a:prstGeom prst="ellipse">
            <a:avLst/>
          </a:prstGeom>
          <a:solidFill>
            <a:srgbClr val="6B44D8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 dirty="0">
                <a:latin typeface="Segoe Print" pitchFamily="2" charset="0"/>
              </a:rPr>
              <a:t>Игры с кляксами</a:t>
            </a:r>
          </a:p>
          <a:p>
            <a:pPr algn="ctr"/>
            <a:r>
              <a:rPr lang="ru-RU" b="1" dirty="0" smtClean="0">
                <a:latin typeface="Segoe Print" pitchFamily="2" charset="0"/>
              </a:rPr>
              <a:t>«</a:t>
            </a:r>
            <a:r>
              <a:rPr lang="ru-RU" b="1" dirty="0" smtClean="0">
                <a:latin typeface="Segoe Print" pitchFamily="2" charset="0"/>
              </a:rPr>
              <a:t>Кляксография</a:t>
            </a:r>
            <a:r>
              <a:rPr lang="ru-RU" b="1" dirty="0" smtClean="0">
                <a:latin typeface="Segoe Print" pitchFamily="2" charset="0"/>
              </a:rPr>
              <a:t>»</a:t>
            </a:r>
            <a:endParaRPr lang="ru-RU" b="1" dirty="0">
              <a:latin typeface="Segoe Print" pitchFamily="2" charset="0"/>
            </a:endParaRPr>
          </a:p>
        </p:txBody>
      </p:sp>
      <p:sp>
        <p:nvSpPr>
          <p:cNvPr id="14356" name="Line 21"/>
          <p:cNvSpPr>
            <a:spLocks noChangeShapeType="1"/>
          </p:cNvSpPr>
          <p:nvPr/>
        </p:nvSpPr>
        <p:spPr bwMode="auto">
          <a:xfrm>
            <a:off x="5795963" y="4437063"/>
            <a:ext cx="1152301" cy="122418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14357" name="Oval 23"/>
          <p:cNvSpPr>
            <a:spLocks noChangeArrowheads="1"/>
          </p:cNvSpPr>
          <p:nvPr/>
        </p:nvSpPr>
        <p:spPr bwMode="auto">
          <a:xfrm>
            <a:off x="755576" y="5589240"/>
            <a:ext cx="2447925" cy="1008112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600" b="1" dirty="0" smtClean="0">
                <a:latin typeface="Segoe Print" pitchFamily="2" charset="0"/>
              </a:rPr>
              <a:t>Рисование расческой, </a:t>
            </a:r>
            <a:endParaRPr lang="en-US" sz="1600" b="1" dirty="0" smtClean="0">
              <a:latin typeface="Segoe Print" pitchFamily="2" charset="0"/>
            </a:endParaRPr>
          </a:p>
          <a:p>
            <a:pPr algn="ctr"/>
            <a:r>
              <a:rPr lang="ru-RU" sz="1600" b="1" dirty="0" smtClean="0">
                <a:latin typeface="Segoe Print" pitchFamily="2" charset="0"/>
              </a:rPr>
              <a:t>зубной щеткой</a:t>
            </a:r>
            <a:endParaRPr lang="ru-RU" sz="1600" b="1" dirty="0">
              <a:latin typeface="Segoe Print" pitchFamily="2" charset="0"/>
            </a:endParaRPr>
          </a:p>
        </p:txBody>
      </p:sp>
      <p:sp>
        <p:nvSpPr>
          <p:cNvPr id="14358" name="Line 24"/>
          <p:cNvSpPr>
            <a:spLocks noChangeShapeType="1"/>
          </p:cNvSpPr>
          <p:nvPr/>
        </p:nvSpPr>
        <p:spPr bwMode="auto">
          <a:xfrm flipH="1">
            <a:off x="3059113" y="4437063"/>
            <a:ext cx="1657350" cy="1296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23" name="Oval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71670" y="1500174"/>
            <a:ext cx="2952328" cy="576063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normAutofit/>
          </a:bodyPr>
          <a:lstStyle/>
          <a:p>
            <a:pPr algn="ctr">
              <a:buNone/>
            </a:pPr>
            <a:r>
              <a:rPr lang="ru-RU" sz="1800" b="1" dirty="0" smtClean="0">
                <a:latin typeface="Segoe Print" pitchFamily="2" charset="0"/>
              </a:rPr>
              <a:t>Рисование крупами</a:t>
            </a:r>
            <a:endParaRPr lang="ru-RU" sz="1800" b="1" dirty="0">
              <a:latin typeface="Segoe Print" pitchFamily="2" charset="0"/>
            </a:endParaRPr>
          </a:p>
        </p:txBody>
      </p:sp>
      <p:sp>
        <p:nvSpPr>
          <p:cNvPr id="24" name="Line 13"/>
          <p:cNvSpPr>
            <a:spLocks noChangeShapeType="1"/>
          </p:cNvSpPr>
          <p:nvPr/>
        </p:nvSpPr>
        <p:spPr bwMode="auto">
          <a:xfrm flipH="1" flipV="1">
            <a:off x="4572000" y="1988840"/>
            <a:ext cx="504056" cy="16557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25" name="Oval 23"/>
          <p:cNvSpPr>
            <a:spLocks noChangeArrowheads="1"/>
          </p:cNvSpPr>
          <p:nvPr/>
        </p:nvSpPr>
        <p:spPr bwMode="auto">
          <a:xfrm>
            <a:off x="3995936" y="5805264"/>
            <a:ext cx="2592287" cy="720725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600" b="1" dirty="0" smtClean="0">
                <a:latin typeface="Segoe Print" pitchFamily="2" charset="0"/>
              </a:rPr>
              <a:t>Рисунок капустным</a:t>
            </a:r>
          </a:p>
          <a:p>
            <a:pPr algn="ctr"/>
            <a:r>
              <a:rPr lang="ru-RU" sz="1600" b="1" dirty="0" smtClean="0">
                <a:latin typeface="Segoe Print" pitchFamily="2" charset="0"/>
              </a:rPr>
              <a:t> листом</a:t>
            </a:r>
            <a:endParaRPr lang="ru-RU" sz="1600" b="1" dirty="0">
              <a:latin typeface="Segoe Print" pitchFamily="2" charset="0"/>
            </a:endParaRPr>
          </a:p>
        </p:txBody>
      </p:sp>
      <p:sp>
        <p:nvSpPr>
          <p:cNvPr id="26" name="Line 13"/>
          <p:cNvSpPr>
            <a:spLocks noChangeShapeType="1"/>
          </p:cNvSpPr>
          <p:nvPr/>
        </p:nvSpPr>
        <p:spPr bwMode="auto">
          <a:xfrm>
            <a:off x="5724129" y="4509120"/>
            <a:ext cx="144016" cy="136815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advTm="18939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85460" y="1105787"/>
            <a:ext cx="51886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Monotype Corsiva" pitchFamily="66" charset="0"/>
              </a:rPr>
              <a:t>Характеристики нетрадиционных художественных техник.</a:t>
            </a:r>
            <a:endParaRPr lang="ru-RU" sz="2800" dirty="0">
              <a:solidFill>
                <a:srgbClr val="0070C0"/>
              </a:solidFill>
              <a:latin typeface="Monotype Corsiva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63526" y="2307265"/>
            <a:ext cx="33598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 algn="ctr">
              <a:spcBef>
                <a:spcPct val="20000"/>
              </a:spcBef>
              <a:buClr>
                <a:schemeClr val="tx1"/>
              </a:buClr>
              <a:defRPr/>
            </a:pP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b="1" u="sng" dirty="0" smtClean="0">
                <a:latin typeface="Monotype Corsiva" pitchFamily="66" charset="0"/>
              </a:rPr>
              <a:t>2 - 3 года</a:t>
            </a:r>
          </a:p>
          <a:p>
            <a:pPr marL="342900" lvl="0" indent="-3429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v"/>
              <a:defRPr/>
            </a:pPr>
            <a:r>
              <a:rPr lang="ru-RU" b="1" dirty="0" smtClean="0">
                <a:latin typeface="Monotype Corsiva" pitchFamily="66" charset="0"/>
              </a:rPr>
              <a:t>Оттиск пробкой</a:t>
            </a:r>
          </a:p>
          <a:p>
            <a:pPr marL="342900" lvl="0" indent="-3429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v"/>
              <a:defRPr/>
            </a:pPr>
            <a:r>
              <a:rPr lang="ru-RU" b="1" dirty="0" smtClean="0">
                <a:latin typeface="Monotype Corsiva" pitchFamily="66" charset="0"/>
              </a:rPr>
              <a:t>Оттиск печаткой из картофеля</a:t>
            </a:r>
          </a:p>
          <a:p>
            <a:pPr marL="342900" lvl="0" indent="-3429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v"/>
              <a:defRPr/>
            </a:pPr>
            <a:r>
              <a:rPr lang="ru-RU" b="1" dirty="0" smtClean="0">
                <a:latin typeface="Monotype Corsiva" pitchFamily="66" charset="0"/>
              </a:rPr>
              <a:t>Обрывание бумаги</a:t>
            </a:r>
          </a:p>
          <a:p>
            <a:pPr marL="342900" lvl="0" indent="-3429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v"/>
              <a:defRPr/>
            </a:pPr>
            <a:r>
              <a:rPr lang="ru-RU" b="1" dirty="0" smtClean="0">
                <a:latin typeface="Monotype Corsiva" pitchFamily="66" charset="0"/>
              </a:rPr>
              <a:t>Тычковая живопись</a:t>
            </a:r>
          </a:p>
          <a:p>
            <a:pPr marL="342900" lvl="0" indent="-3429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v"/>
              <a:defRPr/>
            </a:pPr>
            <a:r>
              <a:rPr lang="ru-RU" b="1" dirty="0" smtClean="0">
                <a:latin typeface="Monotype Corsiva" pitchFamily="66" charset="0"/>
              </a:rPr>
              <a:t>Рисование пальчиками, ладошкой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540102" y="2211572"/>
            <a:ext cx="3349256" cy="27884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spcBef>
                <a:spcPct val="20000"/>
              </a:spcBef>
              <a:buClr>
                <a:schemeClr val="tx1"/>
              </a:buClr>
              <a:defRPr/>
            </a:pPr>
            <a:r>
              <a:rPr lang="ru-RU" b="1" u="sng" dirty="0" smtClean="0">
                <a:latin typeface="Monotype Corsiva" pitchFamily="66" charset="0"/>
              </a:rPr>
              <a:t>4 - 5 лет</a:t>
            </a:r>
          </a:p>
          <a:p>
            <a:pPr marL="342900" lvl="0" indent="-3429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v"/>
              <a:defRPr/>
            </a:pPr>
            <a:r>
              <a:rPr lang="ru-RU" b="1" dirty="0" smtClean="0">
                <a:latin typeface="Monotype Corsiva" pitchFamily="66" charset="0"/>
              </a:rPr>
              <a:t>Оттиск поролоном</a:t>
            </a:r>
          </a:p>
          <a:p>
            <a:pPr marL="342900" lvl="0" indent="-3429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v"/>
              <a:defRPr/>
            </a:pPr>
            <a:r>
              <a:rPr lang="ru-RU" b="1" dirty="0" smtClean="0">
                <a:latin typeface="Monotype Corsiva" pitchFamily="66" charset="0"/>
              </a:rPr>
              <a:t>Оттиск пенопластом</a:t>
            </a:r>
          </a:p>
          <a:p>
            <a:pPr marL="342900" lvl="0" indent="-3429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v"/>
              <a:defRPr/>
            </a:pPr>
            <a:r>
              <a:rPr lang="ru-RU" b="1" dirty="0" smtClean="0">
                <a:latin typeface="Monotype Corsiva" pitchFamily="66" charset="0"/>
              </a:rPr>
              <a:t>Оттиск печатками из ластика</a:t>
            </a:r>
          </a:p>
          <a:p>
            <a:pPr marL="342900" lvl="0" indent="-3429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v"/>
              <a:defRPr/>
            </a:pPr>
            <a:r>
              <a:rPr lang="ru-RU" b="1" dirty="0" smtClean="0">
                <a:latin typeface="Monotype Corsiva" pitchFamily="66" charset="0"/>
              </a:rPr>
              <a:t>Оттиск смятой бумагой</a:t>
            </a:r>
          </a:p>
          <a:p>
            <a:pPr marL="342900" lvl="0" indent="-3429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v"/>
              <a:defRPr/>
            </a:pPr>
            <a:r>
              <a:rPr lang="ru-RU" b="1" dirty="0" smtClean="0">
                <a:latin typeface="Monotype Corsiva" pitchFamily="66" charset="0"/>
              </a:rPr>
              <a:t>Восковые мелки + акварель</a:t>
            </a:r>
          </a:p>
          <a:p>
            <a:pPr marL="342900" lvl="0" indent="-3429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v"/>
              <a:defRPr/>
            </a:pPr>
            <a:r>
              <a:rPr lang="ru-RU" b="1" dirty="0" smtClean="0">
                <a:latin typeface="Monotype Corsiva" pitchFamily="66" charset="0"/>
              </a:rPr>
              <a:t>Свеча + акварель</a:t>
            </a:r>
          </a:p>
          <a:p>
            <a:pPr marL="342900" lvl="0" indent="-3429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v"/>
              <a:defRPr/>
            </a:pPr>
            <a:r>
              <a:rPr lang="ru-RU" b="1" dirty="0" smtClean="0">
                <a:latin typeface="Monotype Corsiva" pitchFamily="66" charset="0"/>
              </a:rPr>
              <a:t>Гуашь с добавками</a:t>
            </a:r>
            <a:endParaRPr lang="ru-RU" dirty="0">
              <a:latin typeface="Monotype Corsiva" pitchFamily="66" charset="0"/>
            </a:endParaRPr>
          </a:p>
        </p:txBody>
      </p:sp>
    </p:spTree>
  </p:cSld>
  <p:clrMapOvr>
    <a:masterClrMapping/>
  </p:clrMapOvr>
  <p:transition advTm="9323">
    <p:wheel spokes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311972" y="1559859"/>
            <a:ext cx="855233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                                              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65544" y="1392864"/>
            <a:ext cx="3551275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Clr>
                <a:schemeClr val="tx1"/>
              </a:buClr>
              <a:defRPr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                   </a:t>
            </a:r>
            <a:r>
              <a:rPr lang="ru-RU" b="1" u="sng" dirty="0" smtClean="0">
                <a:latin typeface="Monotype Corsiva" pitchFamily="66" charset="0"/>
              </a:rPr>
              <a:t>5 - 6 лет</a:t>
            </a:r>
          </a:p>
          <a:p>
            <a:pPr marL="342900" lvl="0" indent="-3429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v"/>
              <a:defRPr/>
            </a:pPr>
            <a:r>
              <a:rPr lang="ru-RU" b="1" dirty="0" smtClean="0">
                <a:latin typeface="Monotype Corsiva" pitchFamily="66" charset="0"/>
              </a:rPr>
              <a:t>Печать по трафарету</a:t>
            </a:r>
          </a:p>
          <a:p>
            <a:pPr marL="342900" lvl="0" indent="-3429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v"/>
              <a:defRPr/>
            </a:pPr>
            <a:r>
              <a:rPr lang="ru-RU" b="1" dirty="0" smtClean="0">
                <a:latin typeface="Monotype Corsiva" pitchFamily="66" charset="0"/>
              </a:rPr>
              <a:t>Монотипия предметная</a:t>
            </a:r>
          </a:p>
          <a:p>
            <a:pPr marL="342900" lvl="0" indent="-3429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v"/>
              <a:defRPr/>
            </a:pPr>
            <a:r>
              <a:rPr lang="ru-RU" b="1" dirty="0" smtClean="0">
                <a:latin typeface="Monotype Corsiva" pitchFamily="66" charset="0"/>
              </a:rPr>
              <a:t>«знакомая форма – новый образ»</a:t>
            </a:r>
          </a:p>
          <a:p>
            <a:pPr marL="342900" lvl="0" indent="-3429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v"/>
              <a:defRPr/>
            </a:pPr>
            <a:r>
              <a:rPr lang="ru-RU" b="1" dirty="0" smtClean="0">
                <a:latin typeface="Monotype Corsiva" pitchFamily="66" charset="0"/>
              </a:rPr>
              <a:t>Черно-белый граттаж</a:t>
            </a:r>
          </a:p>
          <a:p>
            <a:pPr marL="342900" lvl="0" indent="-3429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v"/>
              <a:defRPr/>
            </a:pPr>
            <a:r>
              <a:rPr lang="ru-RU" b="1" dirty="0" smtClean="0">
                <a:latin typeface="Monotype Corsiva" pitchFamily="66" charset="0"/>
              </a:rPr>
              <a:t>Кляксография</a:t>
            </a:r>
            <a:r>
              <a:rPr lang="ru-RU" b="1" dirty="0" smtClean="0">
                <a:latin typeface="Monotype Corsiva" pitchFamily="66" charset="0"/>
              </a:rPr>
              <a:t> обычная</a:t>
            </a:r>
          </a:p>
          <a:p>
            <a:pPr marL="342900" lvl="0" indent="-3429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v"/>
              <a:defRPr/>
            </a:pPr>
            <a:r>
              <a:rPr lang="ru-RU" b="1" dirty="0" smtClean="0">
                <a:latin typeface="Monotype Corsiva" pitchFamily="66" charset="0"/>
              </a:rPr>
              <a:t>Кляксография</a:t>
            </a:r>
            <a:r>
              <a:rPr lang="ru-RU" b="1" dirty="0" smtClean="0">
                <a:latin typeface="Monotype Corsiva" pitchFamily="66" charset="0"/>
              </a:rPr>
              <a:t> с трубочкой</a:t>
            </a:r>
          </a:p>
          <a:p>
            <a:pPr marL="342900" lvl="0" indent="-3429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v"/>
              <a:defRPr/>
            </a:pPr>
            <a:r>
              <a:rPr lang="ru-RU" b="1" dirty="0" smtClean="0">
                <a:latin typeface="Monotype Corsiva" pitchFamily="66" charset="0"/>
              </a:rPr>
              <a:t>Кляксография</a:t>
            </a:r>
            <a:r>
              <a:rPr lang="ru-RU" b="1" dirty="0" smtClean="0">
                <a:latin typeface="Monotype Corsiva" pitchFamily="66" charset="0"/>
              </a:rPr>
              <a:t> с ниточкой</a:t>
            </a:r>
          </a:p>
          <a:p>
            <a:pPr marL="342900" lvl="0" indent="-3429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v"/>
              <a:defRPr/>
            </a:pPr>
            <a:r>
              <a:rPr lang="ru-RU" b="1" dirty="0" smtClean="0">
                <a:latin typeface="Monotype Corsiva" pitchFamily="66" charset="0"/>
              </a:rPr>
              <a:t>Набрызг</a:t>
            </a:r>
            <a:endParaRPr lang="ru-RU" b="1" dirty="0" smtClean="0">
              <a:latin typeface="Monotype Corsiva" pitchFamily="66" charset="0"/>
            </a:endParaRPr>
          </a:p>
          <a:p>
            <a:pPr marL="342900" lvl="0" indent="-3429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v"/>
              <a:defRPr/>
            </a:pPr>
            <a:r>
              <a:rPr lang="ru-RU" b="1" dirty="0" smtClean="0">
                <a:latin typeface="Monotype Corsiva" pitchFamily="66" charset="0"/>
              </a:rPr>
              <a:t>Отпечатки листьев</a:t>
            </a:r>
          </a:p>
          <a:p>
            <a:pPr marL="342900" lvl="0" indent="-3429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v"/>
              <a:defRPr/>
            </a:pPr>
            <a:r>
              <a:rPr lang="ru-RU" b="1" dirty="0" smtClean="0">
                <a:latin typeface="Monotype Corsiva" pitchFamily="66" charset="0"/>
              </a:rPr>
              <a:t>Тиснение</a:t>
            </a:r>
          </a:p>
          <a:p>
            <a:pPr marL="342900" lvl="0" indent="-3429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v"/>
              <a:defRPr/>
            </a:pPr>
            <a:r>
              <a:rPr lang="ru-RU" b="1" dirty="0" smtClean="0">
                <a:latin typeface="Monotype Corsiva" pitchFamily="66" charset="0"/>
              </a:rPr>
              <a:t>Акварельные мелки</a:t>
            </a:r>
          </a:p>
          <a:p>
            <a:pPr marL="342900" lvl="0" indent="-3429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v"/>
              <a:defRPr/>
            </a:pPr>
            <a:r>
              <a:rPr lang="ru-RU" b="1" dirty="0" smtClean="0">
                <a:latin typeface="Monotype Corsiva" pitchFamily="66" charset="0"/>
              </a:rPr>
              <a:t>Тычкование</a:t>
            </a:r>
            <a:endParaRPr lang="ru-RU" b="1" dirty="0" smtClean="0">
              <a:latin typeface="Monotype Corsiva" pitchFamily="66" charset="0"/>
            </a:endParaRPr>
          </a:p>
          <a:p>
            <a:pPr marL="342900" lvl="0" indent="-3429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v"/>
              <a:defRPr/>
            </a:pPr>
            <a:r>
              <a:rPr lang="ru-RU" b="1" dirty="0" smtClean="0">
                <a:latin typeface="Monotype Corsiva" pitchFamily="66" charset="0"/>
              </a:rPr>
              <a:t>Расчесывание краски</a:t>
            </a:r>
          </a:p>
          <a:p>
            <a:pPr marL="342900" lvl="0" indent="-3429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v"/>
              <a:defRPr/>
            </a:pPr>
            <a:r>
              <a:rPr lang="ru-RU" b="1" dirty="0" smtClean="0">
                <a:latin typeface="Monotype Corsiva" pitchFamily="66" charset="0"/>
              </a:rPr>
              <a:t>Рисование от «пятна»</a:t>
            </a:r>
          </a:p>
          <a:p>
            <a:pPr marL="342900" lvl="0" indent="-3429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v"/>
              <a:defRPr/>
            </a:pPr>
            <a:r>
              <a:rPr lang="ru-RU" b="1" dirty="0" smtClean="0">
                <a:latin typeface="Monotype Corsiva" pitchFamily="66" charset="0"/>
              </a:rPr>
              <a:t>Рисование по сырому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540101" y="1244010"/>
            <a:ext cx="3168503" cy="33055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spcBef>
                <a:spcPct val="20000"/>
              </a:spcBef>
              <a:buClr>
                <a:schemeClr val="tx1"/>
              </a:buClr>
              <a:defRPr/>
            </a:pPr>
            <a:r>
              <a:rPr lang="ru-RU" b="1" dirty="0" smtClean="0">
                <a:latin typeface="Monotype Corsiva" pitchFamily="66" charset="0"/>
              </a:rPr>
              <a:t> </a:t>
            </a:r>
            <a:r>
              <a:rPr lang="ru-RU" b="1" u="sng" dirty="0" smtClean="0">
                <a:latin typeface="Monotype Corsiva" pitchFamily="66" charset="0"/>
              </a:rPr>
              <a:t>6 - 7 лет</a:t>
            </a:r>
          </a:p>
          <a:p>
            <a:pPr marL="342900" lvl="0" indent="-3429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v"/>
              <a:defRPr/>
            </a:pPr>
            <a:r>
              <a:rPr lang="ru-RU" b="1" dirty="0" smtClean="0">
                <a:latin typeface="Monotype Corsiva" pitchFamily="66" charset="0"/>
              </a:rPr>
              <a:t>Цветной граттаж</a:t>
            </a:r>
          </a:p>
          <a:p>
            <a:pPr marL="342900" lvl="0" indent="-3429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v"/>
              <a:defRPr/>
            </a:pPr>
            <a:r>
              <a:rPr lang="ru-RU" b="1" dirty="0" smtClean="0">
                <a:latin typeface="Monotype Corsiva" pitchFamily="66" charset="0"/>
              </a:rPr>
              <a:t>Монотипия пейзажная</a:t>
            </a:r>
          </a:p>
          <a:p>
            <a:pPr marL="342900" lvl="0" indent="-3429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v"/>
              <a:defRPr/>
            </a:pPr>
            <a:r>
              <a:rPr lang="ru-RU" b="1" dirty="0" smtClean="0">
                <a:latin typeface="Monotype Corsiva" pitchFamily="66" charset="0"/>
              </a:rPr>
              <a:t>Рисование по восковому подмалевку</a:t>
            </a:r>
          </a:p>
          <a:p>
            <a:pPr marL="342900" lvl="0" indent="-3429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v"/>
              <a:defRPr/>
            </a:pPr>
            <a:r>
              <a:rPr lang="ru-RU" b="1" dirty="0" smtClean="0">
                <a:latin typeface="Monotype Corsiva" pitchFamily="66" charset="0"/>
              </a:rPr>
              <a:t>Батик</a:t>
            </a:r>
          </a:p>
          <a:p>
            <a:pPr marL="342900" lvl="0" indent="-3429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v"/>
              <a:defRPr/>
            </a:pPr>
            <a:r>
              <a:rPr lang="ru-RU" b="1" dirty="0" smtClean="0">
                <a:latin typeface="Monotype Corsiva" pitchFamily="66" charset="0"/>
              </a:rPr>
              <a:t>Рисование солью</a:t>
            </a:r>
          </a:p>
          <a:p>
            <a:pPr marL="342900" lvl="0" indent="-3429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v"/>
              <a:defRPr/>
            </a:pPr>
            <a:r>
              <a:rPr lang="ru-RU" b="1" dirty="0" smtClean="0">
                <a:latin typeface="Monotype Corsiva" pitchFamily="66" charset="0"/>
              </a:rPr>
              <a:t>Рисование скотчем</a:t>
            </a:r>
          </a:p>
          <a:p>
            <a:pPr marL="342900" lvl="0" indent="-3429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v"/>
              <a:defRPr/>
            </a:pPr>
            <a:r>
              <a:rPr lang="ru-RU" b="1" dirty="0" smtClean="0">
                <a:latin typeface="Monotype Corsiva" pitchFamily="66" charset="0"/>
              </a:rPr>
              <a:t>Водяная печать</a:t>
            </a:r>
          </a:p>
          <a:p>
            <a:pPr marL="342900" lvl="0" indent="-3429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v"/>
              <a:defRPr/>
            </a:pPr>
            <a:r>
              <a:rPr lang="ru-RU" b="1" dirty="0" smtClean="0">
                <a:latin typeface="Monotype Corsiva" pitchFamily="66" charset="0"/>
              </a:rPr>
              <a:t>Раздувание краски</a:t>
            </a:r>
            <a:endParaRPr lang="ru-RU" dirty="0">
              <a:latin typeface="Monotype Corsiva" pitchFamily="66" charset="0"/>
            </a:endParaRPr>
          </a:p>
        </p:txBody>
      </p:sp>
    </p:spTree>
  </p:cSld>
  <p:clrMapOvr>
    <a:masterClrMapping/>
  </p:clrMapOvr>
  <p:transition advTm="10734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 descr="E:\DSC_0409.JPG"/>
          <p:cNvPicPr>
            <a:picLocks noChangeAspect="1" noChangeArrowheads="1"/>
          </p:cNvPicPr>
          <p:nvPr/>
        </p:nvPicPr>
        <p:blipFill>
          <a:blip r:embed="rId2" cstate="print"/>
          <a:srcRect l="5785" t="10279" r="23725"/>
          <a:stretch>
            <a:fillRect/>
          </a:stretch>
        </p:blipFill>
        <p:spPr bwMode="auto">
          <a:xfrm>
            <a:off x="4178598" y="223283"/>
            <a:ext cx="3600000" cy="3054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E:\DSC_0417.JPG"/>
          <p:cNvPicPr>
            <a:picLocks noChangeAspect="1" noChangeArrowheads="1"/>
          </p:cNvPicPr>
          <p:nvPr/>
        </p:nvPicPr>
        <p:blipFill>
          <a:blip r:embed="rId3" cstate="print"/>
          <a:srcRect l="5391"/>
          <a:stretch>
            <a:fillRect/>
          </a:stretch>
        </p:blipFill>
        <p:spPr bwMode="auto">
          <a:xfrm>
            <a:off x="372140" y="1873434"/>
            <a:ext cx="3600000" cy="25367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E:\DSC_0402.JPG"/>
          <p:cNvPicPr>
            <a:picLocks noChangeAspect="1" noChangeArrowheads="1"/>
          </p:cNvPicPr>
          <p:nvPr/>
        </p:nvPicPr>
        <p:blipFill>
          <a:blip r:embed="rId4" cstate="print"/>
          <a:srcRect t="15418"/>
          <a:stretch>
            <a:fillRect/>
          </a:stretch>
        </p:blipFill>
        <p:spPr bwMode="auto">
          <a:xfrm>
            <a:off x="1346312" y="4518838"/>
            <a:ext cx="3600000" cy="20299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455042" y="3244334"/>
            <a:ext cx="18347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Clr>
                <a:schemeClr val="tx1"/>
              </a:buClr>
              <a:defRPr/>
            </a:pPr>
            <a:r>
              <a:rPr lang="ru-RU" b="1" dirty="0" smtClean="0">
                <a:latin typeface="Monotype Corsiva" pitchFamily="66" charset="0"/>
              </a:rPr>
              <a:t>        Рисование ладошкой и пальчиками</a:t>
            </a:r>
          </a:p>
        </p:txBody>
      </p:sp>
    </p:spTree>
  </p:cSld>
  <p:clrMapOvr>
    <a:masterClrMapping/>
  </p:clrMapOvr>
  <p:transition advTm="5462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3" descr="E:\DSC_0427.JPG"/>
          <p:cNvPicPr>
            <a:picLocks noChangeAspect="1" noChangeArrowheads="1"/>
          </p:cNvPicPr>
          <p:nvPr/>
        </p:nvPicPr>
        <p:blipFill>
          <a:blip r:embed="rId2" cstate="print"/>
          <a:srcRect l="8988" r="15487"/>
          <a:stretch>
            <a:fillRect/>
          </a:stretch>
        </p:blipFill>
        <p:spPr bwMode="auto">
          <a:xfrm>
            <a:off x="478465" y="979487"/>
            <a:ext cx="1903228" cy="37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50" name="Picture 2" descr="E:\DSC_04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0896" y="969666"/>
            <a:ext cx="3600000" cy="24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52" name="Picture 4" descr="E:\DSC_0425.JPG"/>
          <p:cNvPicPr>
            <a:picLocks noChangeAspect="1" noChangeArrowheads="1"/>
          </p:cNvPicPr>
          <p:nvPr/>
        </p:nvPicPr>
        <p:blipFill>
          <a:blip r:embed="rId4" cstate="print"/>
          <a:srcRect r="4786"/>
          <a:stretch>
            <a:fillRect/>
          </a:stretch>
        </p:blipFill>
        <p:spPr bwMode="auto">
          <a:xfrm>
            <a:off x="1877937" y="3372625"/>
            <a:ext cx="3427709" cy="24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5342240" y="4201265"/>
            <a:ext cx="3599062" cy="7017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defRPr/>
            </a:pPr>
            <a:r>
              <a:rPr lang="ru-RU" b="1" dirty="0" smtClean="0">
                <a:latin typeface="Monotype Corsiva" pitchFamily="66" charset="0"/>
              </a:rPr>
              <a:t>Рисование ладошкой и оттиск пробкой</a:t>
            </a:r>
          </a:p>
          <a:p>
            <a:pPr marL="342900" lvl="0" indent="-342900">
              <a:spcBef>
                <a:spcPct val="20000"/>
              </a:spcBef>
              <a:buClr>
                <a:schemeClr val="tx1"/>
              </a:buClr>
              <a:defRPr/>
            </a:pPr>
            <a:endParaRPr lang="ru-RU" b="1" dirty="0" smtClean="0">
              <a:latin typeface="Monotype Corsiva" pitchFamily="66" charset="0"/>
            </a:endParaRPr>
          </a:p>
        </p:txBody>
      </p:sp>
    </p:spTree>
  </p:cSld>
  <p:clrMapOvr>
    <a:masterClrMapping/>
  </p:clrMapOvr>
  <p:transition advTm="4233">
    <p:zoom dir="in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E:\DSC_0434.JPG"/>
          <p:cNvPicPr>
            <a:picLocks noChangeAspect="1" noChangeArrowheads="1"/>
          </p:cNvPicPr>
          <p:nvPr/>
        </p:nvPicPr>
        <p:blipFill>
          <a:blip r:embed="rId2" cstate="print"/>
          <a:srcRect l="11926" r="8330"/>
          <a:stretch>
            <a:fillRect/>
          </a:stretch>
        </p:blipFill>
        <p:spPr bwMode="auto">
          <a:xfrm>
            <a:off x="478466" y="1788373"/>
            <a:ext cx="2870790" cy="24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675" name="Picture 3" descr="E:\DSC_0433.JPG"/>
          <p:cNvPicPr>
            <a:picLocks noChangeAspect="1" noChangeArrowheads="1"/>
          </p:cNvPicPr>
          <p:nvPr/>
        </p:nvPicPr>
        <p:blipFill>
          <a:blip r:embed="rId3" cstate="print"/>
          <a:srcRect l="9563" r="15123"/>
          <a:stretch>
            <a:fillRect/>
          </a:stretch>
        </p:blipFill>
        <p:spPr bwMode="auto">
          <a:xfrm>
            <a:off x="5890437" y="1033462"/>
            <a:ext cx="2711302" cy="24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676" name="Picture 4" descr="E:\DSC_0407.JPG"/>
          <p:cNvPicPr>
            <a:picLocks noChangeAspect="1" noChangeArrowheads="1"/>
          </p:cNvPicPr>
          <p:nvPr/>
        </p:nvPicPr>
        <p:blipFill>
          <a:blip r:embed="rId4" cstate="print"/>
          <a:srcRect l="12812" r="18667"/>
          <a:stretch>
            <a:fillRect/>
          </a:stretch>
        </p:blipFill>
        <p:spPr bwMode="auto">
          <a:xfrm>
            <a:off x="3593805" y="2989853"/>
            <a:ext cx="2466754" cy="24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974447" y="1456660"/>
            <a:ext cx="23524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Clr>
                <a:schemeClr val="tx1"/>
              </a:buClr>
              <a:defRPr/>
            </a:pPr>
            <a:r>
              <a:rPr lang="ru-RU" b="1" dirty="0" smtClean="0">
                <a:latin typeface="Monotype Corsiva" pitchFamily="66" charset="0"/>
              </a:rPr>
              <a:t>   Рисование пальчиками</a:t>
            </a:r>
          </a:p>
        </p:txBody>
      </p:sp>
    </p:spTree>
  </p:cSld>
  <p:clrMapOvr>
    <a:masterClrMapping/>
  </p:clrMapOvr>
  <p:transition advTm="4921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DSC_0422.JPG"/>
          <p:cNvPicPr>
            <a:picLocks noChangeAspect="1" noChangeArrowheads="1"/>
          </p:cNvPicPr>
          <p:nvPr/>
        </p:nvPicPr>
        <p:blipFill>
          <a:blip r:embed="rId2" cstate="print"/>
          <a:srcRect r="6263"/>
          <a:stretch>
            <a:fillRect/>
          </a:stretch>
        </p:blipFill>
        <p:spPr bwMode="auto">
          <a:xfrm>
            <a:off x="4089510" y="831443"/>
            <a:ext cx="3374546" cy="24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E:\DSC_04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2784" y="2989853"/>
            <a:ext cx="3600000" cy="24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4728637" y="3627106"/>
            <a:ext cx="18710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spcBef>
                <a:spcPct val="20000"/>
              </a:spcBef>
              <a:buClr>
                <a:schemeClr val="tx1"/>
              </a:buClr>
              <a:defRPr/>
            </a:pPr>
            <a:r>
              <a:rPr lang="ru-RU" b="1" dirty="0" smtClean="0">
                <a:latin typeface="Monotype Corsiva" pitchFamily="66" charset="0"/>
              </a:rPr>
              <a:t>Оттиск поролоном</a:t>
            </a:r>
          </a:p>
        </p:txBody>
      </p:sp>
    </p:spTree>
  </p:cSld>
  <p:clrMapOvr>
    <a:masterClrMapping/>
  </p:clrMapOvr>
  <p:transition advTm="5619">
    <p:split dir="in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02472" y="1275907"/>
            <a:ext cx="33390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400" b="1" dirty="0" smtClean="0">
                <a:solidFill>
                  <a:srgbClr val="0070C0"/>
                </a:solidFill>
                <a:latin typeface="Monotype Corsiva" pitchFamily="66" charset="0"/>
              </a:rPr>
              <a:t>Взаимодействие с родителями.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95423" y="1988288"/>
            <a:ext cx="6262577" cy="49121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v"/>
              <a:defRPr/>
            </a:pPr>
            <a:r>
              <a:rPr lang="ru-RU" b="1" dirty="0" smtClean="0">
                <a:latin typeface="Monotype Corsiva" pitchFamily="66" charset="0"/>
              </a:rPr>
              <a:t>Индивидуальные консультации, </a:t>
            </a:r>
          </a:p>
          <a:p>
            <a:pPr marL="342900" lvl="0" indent="-3429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v"/>
              <a:defRPr/>
            </a:pPr>
            <a:r>
              <a:rPr lang="ru-RU" b="1" dirty="0" smtClean="0">
                <a:latin typeface="Monotype Corsiva" pitchFamily="66" charset="0"/>
              </a:rPr>
              <a:t>Беседы,</a:t>
            </a:r>
          </a:p>
          <a:p>
            <a:pPr marL="342900" lvl="0" indent="-3429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v"/>
              <a:defRPr/>
            </a:pPr>
            <a:r>
              <a:rPr lang="ru-RU" b="1" dirty="0" smtClean="0">
                <a:latin typeface="Monotype Corsiva" pitchFamily="66" charset="0"/>
              </a:rPr>
              <a:t> Рекомендации,</a:t>
            </a:r>
          </a:p>
          <a:p>
            <a:pPr marL="342900" lvl="0" indent="-3429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v"/>
              <a:defRPr/>
            </a:pPr>
            <a:r>
              <a:rPr lang="ru-RU" b="1" dirty="0" smtClean="0">
                <a:latin typeface="Monotype Corsiva" pitchFamily="66" charset="0"/>
              </a:rPr>
              <a:t> Папки-раскладки, </a:t>
            </a:r>
          </a:p>
          <a:p>
            <a:pPr marL="342900" lvl="0" indent="-3429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v"/>
              <a:defRPr/>
            </a:pPr>
            <a:r>
              <a:rPr lang="ru-RU" b="1" dirty="0" smtClean="0">
                <a:latin typeface="Monotype Corsiva" pitchFamily="66" charset="0"/>
              </a:rPr>
              <a:t>Папки-передвижки , </a:t>
            </a:r>
          </a:p>
          <a:p>
            <a:pPr marL="342900" lvl="0" indent="-3429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v"/>
              <a:defRPr/>
            </a:pPr>
            <a:r>
              <a:rPr lang="ru-RU" b="1" dirty="0" smtClean="0">
                <a:latin typeface="Monotype Corsiva" pitchFamily="66" charset="0"/>
              </a:rPr>
              <a:t>Информационные стенды,</a:t>
            </a:r>
          </a:p>
          <a:p>
            <a:pPr marL="342900" lvl="0" indent="-3429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v"/>
              <a:defRPr/>
            </a:pPr>
            <a:r>
              <a:rPr lang="ru-RU" b="1" dirty="0" smtClean="0">
                <a:latin typeface="Monotype Corsiva" pitchFamily="66" charset="0"/>
              </a:rPr>
              <a:t> Показ открытых занятий,  </a:t>
            </a:r>
          </a:p>
          <a:p>
            <a:pPr marL="342900" lvl="0" indent="-3429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v"/>
              <a:defRPr/>
            </a:pPr>
            <a:r>
              <a:rPr lang="ru-RU" b="1" dirty="0" smtClean="0">
                <a:latin typeface="Monotype Corsiva" pitchFamily="66" charset="0"/>
              </a:rPr>
              <a:t>Семинары-практикумы, </a:t>
            </a:r>
          </a:p>
          <a:p>
            <a:pPr marL="342900" lvl="0" indent="-3429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v"/>
              <a:defRPr/>
            </a:pPr>
            <a:r>
              <a:rPr lang="ru-RU" b="1" dirty="0" smtClean="0">
                <a:latin typeface="Monotype Corsiva" pitchFamily="66" charset="0"/>
              </a:rPr>
              <a:t>Мастер-классы по нетрадиционным техникам рисования , </a:t>
            </a:r>
          </a:p>
          <a:p>
            <a:pPr marL="342900" lvl="0" indent="-3429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v"/>
              <a:defRPr/>
            </a:pPr>
            <a:r>
              <a:rPr lang="ru-RU" b="1" dirty="0" smtClean="0">
                <a:latin typeface="Monotype Corsiva" pitchFamily="66" charset="0"/>
              </a:rPr>
              <a:t>Выставки детского творчества, </a:t>
            </a:r>
          </a:p>
          <a:p>
            <a:pPr marL="342900" lvl="0" indent="-3429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v"/>
              <a:defRPr/>
            </a:pPr>
            <a:r>
              <a:rPr lang="ru-RU" b="1" dirty="0" smtClean="0">
                <a:latin typeface="Monotype Corsiva" pitchFamily="66" charset="0"/>
              </a:rPr>
              <a:t>Выставки совместного творчества (родители, дети)  и </a:t>
            </a:r>
          </a:p>
          <a:p>
            <a:pPr marL="342900" lvl="0" indent="-3429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v"/>
              <a:defRPr/>
            </a:pPr>
            <a:r>
              <a:rPr lang="ru-RU" b="1" dirty="0" smtClean="0">
                <a:latin typeface="Monotype Corsiva" pitchFamily="66" charset="0"/>
              </a:rPr>
              <a:t>Анкетирование по вопросам художественного развития детей</a:t>
            </a:r>
          </a:p>
          <a:p>
            <a:r>
              <a:rPr lang="ru-RU" b="1" dirty="0" smtClean="0">
                <a:latin typeface="Monotype Corsiva" pitchFamily="66" charset="0"/>
              </a:rPr>
              <a:t> </a:t>
            </a:r>
            <a:endParaRPr lang="ru-RU" dirty="0" smtClean="0">
              <a:latin typeface="Monotype Corsiva" pitchFamily="66" charset="0"/>
            </a:endParaRPr>
          </a:p>
          <a:p>
            <a:r>
              <a:rPr lang="ru-RU" b="1" dirty="0" smtClean="0">
                <a:latin typeface="Monotype Corsiva" pitchFamily="66" charset="0"/>
              </a:rPr>
              <a:t> </a:t>
            </a:r>
            <a:endParaRPr lang="ru-RU" dirty="0" smtClean="0">
              <a:latin typeface="Monotype Corsiva" pitchFamily="66" charset="0"/>
            </a:endParaRPr>
          </a:p>
          <a:p>
            <a:pPr marL="342900" lvl="0" indent="-3429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v"/>
              <a:defRPr/>
            </a:pPr>
            <a:endParaRPr lang="ru-RU" b="1" dirty="0" smtClean="0">
              <a:latin typeface="Monotype Corsiva" pitchFamily="66" charset="0"/>
            </a:endParaRPr>
          </a:p>
        </p:txBody>
      </p:sp>
    </p:spTree>
  </p:cSld>
  <p:clrMapOvr>
    <a:masterClrMapping/>
  </p:clrMapOvr>
  <p:transition advTm="15386">
    <p:wheel spokes="2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627" y="1892595"/>
            <a:ext cx="4295553" cy="2258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549" y="1014745"/>
            <a:ext cx="2487613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4862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740"/>
    </mc:Choice>
    <mc:Fallback xmlns="">
      <p:transition spd="slow" advTm="1074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404037"/>
            <a:ext cx="8430290" cy="5772926"/>
          </a:xfrm>
        </p:spPr>
        <p:txBody>
          <a:bodyPr/>
          <a:lstStyle/>
          <a:p>
            <a:pPr marL="0" indent="0" algn="ctr">
              <a:buNone/>
            </a:pPr>
            <a:endParaRPr lang="ru-RU" b="1" dirty="0" smtClean="0">
              <a:solidFill>
                <a:schemeClr val="tx2">
                  <a:lumMod val="10000"/>
                </a:schemeClr>
              </a:solidFill>
              <a:latin typeface="Monotype Corsiva" panose="03010101010201010101" pitchFamily="66" charset="0"/>
            </a:endParaRPr>
          </a:p>
          <a:p>
            <a:pPr marL="0" indent="0" algn="r">
              <a:buNone/>
            </a:pPr>
            <a:r>
              <a:rPr lang="ru-RU" sz="2800" b="1" dirty="0" smtClean="0">
                <a:solidFill>
                  <a:schemeClr val="tx2">
                    <a:lumMod val="10000"/>
                  </a:schemeClr>
                </a:solidFill>
                <a:latin typeface="Monotype Corsiva" panose="03010101010201010101" pitchFamily="66" charset="0"/>
              </a:rPr>
              <a:t>Граттаж </a:t>
            </a:r>
            <a:r>
              <a:rPr lang="ru-RU" b="1" dirty="0">
                <a:solidFill>
                  <a:schemeClr val="tx2">
                    <a:lumMod val="10000"/>
                  </a:schemeClr>
                </a:solidFill>
                <a:latin typeface="Monotype Corsiva" panose="03010101010201010101" pitchFamily="66" charset="0"/>
              </a:rPr>
              <a:t>– </a:t>
            </a:r>
            <a:r>
              <a:rPr lang="ru-RU" sz="2400" b="1" dirty="0">
                <a:solidFill>
                  <a:schemeClr val="tx2">
                    <a:lumMod val="10000"/>
                  </a:schemeClr>
                </a:solidFill>
                <a:latin typeface="Monotype Corsiva" panose="03010101010201010101" pitchFamily="66" charset="0"/>
              </a:rPr>
              <a:t>техника  занимательная  и  необычная</a:t>
            </a:r>
            <a:r>
              <a:rPr lang="ru-RU" sz="2400" b="1" dirty="0" smtClean="0">
                <a:solidFill>
                  <a:schemeClr val="tx2">
                    <a:lumMod val="10000"/>
                  </a:schemeClr>
                </a:solidFill>
                <a:latin typeface="Monotype Corsiva" panose="03010101010201010101" pitchFamily="66" charset="0"/>
              </a:rPr>
              <a:t>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2000" b="1" dirty="0">
                <a:solidFill>
                  <a:schemeClr val="tx2">
                    <a:lumMod val="10000"/>
                  </a:schemeClr>
                </a:solidFill>
                <a:latin typeface="Monotype Corsiva" panose="03010101010201010101" pitchFamily="66" charset="0"/>
              </a:rPr>
              <a:t>Что такое техника </a:t>
            </a: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граттаж? </a:t>
            </a:r>
            <a:endParaRPr lang="ru-RU" sz="20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ru-RU" sz="2000" b="1" dirty="0" smtClean="0">
                <a:solidFill>
                  <a:schemeClr val="tx2">
                    <a:lumMod val="10000"/>
                  </a:schemeClr>
                </a:solidFill>
                <a:latin typeface="Monotype Corsiva" panose="03010101010201010101" pitchFamily="66" charset="0"/>
              </a:rPr>
              <a:t>Буквальный </a:t>
            </a:r>
            <a:r>
              <a:rPr lang="ru-RU" sz="2000" b="1" dirty="0">
                <a:solidFill>
                  <a:schemeClr val="tx2">
                    <a:lumMod val="10000"/>
                  </a:schemeClr>
                </a:solidFill>
                <a:latin typeface="Monotype Corsiva" panose="03010101010201010101" pitchFamily="66" charset="0"/>
              </a:rPr>
              <a:t>перевод этого слова </a:t>
            </a: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– «царапанье» </a:t>
            </a:r>
            <a:endParaRPr lang="ru-RU" sz="20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ru-RU" sz="2000" b="1" dirty="0" smtClean="0">
                <a:solidFill>
                  <a:schemeClr val="tx2">
                    <a:lumMod val="10000"/>
                  </a:schemeClr>
                </a:solidFill>
                <a:latin typeface="Monotype Corsiva" panose="03010101010201010101" pitchFamily="66" charset="0"/>
              </a:rPr>
              <a:t>(</a:t>
            </a:r>
            <a:r>
              <a:rPr lang="ru-RU" sz="2000" b="1" dirty="0">
                <a:solidFill>
                  <a:schemeClr val="tx2">
                    <a:lumMod val="10000"/>
                  </a:schemeClr>
                </a:solidFill>
                <a:latin typeface="Monotype Corsiva" panose="03010101010201010101" pitchFamily="66" charset="0"/>
              </a:rPr>
              <a:t>от французского глагола </a:t>
            </a:r>
            <a:r>
              <a:rPr lang="ru-RU" sz="2000" b="1" dirty="0">
                <a:solidFill>
                  <a:schemeClr val="tx2">
                    <a:lumMod val="10000"/>
                  </a:schemeClr>
                </a:solidFill>
                <a:latin typeface="Monotype Corsiva" panose="03010101010201010101" pitchFamily="66" charset="0"/>
              </a:rPr>
              <a:t>gratter</a:t>
            </a:r>
            <a:r>
              <a:rPr lang="ru-RU" sz="2000" b="1" dirty="0">
                <a:solidFill>
                  <a:schemeClr val="tx2">
                    <a:lumMod val="10000"/>
                  </a:schemeClr>
                </a:solidFill>
                <a:latin typeface="Monotype Corsiva" panose="03010101010201010101" pitchFamily="66" charset="0"/>
              </a:rPr>
              <a:t> – царапать). </a:t>
            </a:r>
            <a:endParaRPr lang="ru-RU" sz="2000" b="1" dirty="0" smtClean="0">
              <a:solidFill>
                <a:schemeClr val="tx2">
                  <a:lumMod val="10000"/>
                </a:schemeClr>
              </a:solidFill>
              <a:latin typeface="Monotype Corsiva" panose="03010101010201010101" pitchFamily="66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ru-RU" sz="2000" b="1" dirty="0" smtClean="0">
                <a:solidFill>
                  <a:schemeClr val="tx2">
                    <a:lumMod val="10000"/>
                  </a:schemeClr>
                </a:solidFill>
                <a:latin typeface="Monotype Corsiva" panose="03010101010201010101" pitchFamily="66" charset="0"/>
              </a:rPr>
              <a:t>Эту </a:t>
            </a:r>
            <a:r>
              <a:rPr lang="ru-RU" sz="2000" b="1" dirty="0">
                <a:solidFill>
                  <a:schemeClr val="tx2">
                    <a:lumMod val="10000"/>
                  </a:schemeClr>
                </a:solidFill>
                <a:latin typeface="Monotype Corsiva" panose="03010101010201010101" pitchFamily="66" charset="0"/>
              </a:rPr>
              <a:t>технику ещё называют "граффито", </a:t>
            </a:r>
            <a:endParaRPr lang="ru-RU" sz="2000" b="1" dirty="0" smtClean="0">
              <a:solidFill>
                <a:schemeClr val="tx2">
                  <a:lumMod val="10000"/>
                </a:schemeClr>
              </a:solidFill>
              <a:latin typeface="Monotype Corsiva" panose="03010101010201010101" pitchFamily="66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ru-RU" sz="2000" b="1" dirty="0" smtClean="0">
                <a:solidFill>
                  <a:schemeClr val="tx2">
                    <a:lumMod val="10000"/>
                  </a:schemeClr>
                </a:solidFill>
                <a:latin typeface="Monotype Corsiva" panose="03010101010201010101" pitchFamily="66" charset="0"/>
              </a:rPr>
              <a:t>а </a:t>
            </a:r>
            <a:r>
              <a:rPr lang="ru-RU" sz="2000" b="1" dirty="0">
                <a:solidFill>
                  <a:schemeClr val="tx2">
                    <a:lumMod val="10000"/>
                  </a:schemeClr>
                </a:solidFill>
                <a:latin typeface="Monotype Corsiva" panose="03010101010201010101" pitchFamily="66" charset="0"/>
              </a:rPr>
              <a:t>изюминка работы состоит в том, </a:t>
            </a:r>
            <a:endParaRPr lang="ru-RU" sz="2000" b="1" dirty="0" smtClean="0">
              <a:solidFill>
                <a:schemeClr val="tx2">
                  <a:lumMod val="10000"/>
                </a:schemeClr>
              </a:solidFill>
              <a:latin typeface="Monotype Corsiva" panose="03010101010201010101" pitchFamily="66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ru-RU" sz="2000" b="1" dirty="0" smtClean="0">
                <a:solidFill>
                  <a:schemeClr val="tx2">
                    <a:lumMod val="10000"/>
                  </a:schemeClr>
                </a:solidFill>
                <a:latin typeface="Monotype Corsiva" panose="03010101010201010101" pitchFamily="66" charset="0"/>
              </a:rPr>
              <a:t>что </a:t>
            </a:r>
            <a:r>
              <a:rPr lang="ru-RU" sz="2000" b="1" dirty="0">
                <a:solidFill>
                  <a:schemeClr val="tx2">
                    <a:lumMod val="10000"/>
                  </a:schemeClr>
                </a:solidFill>
                <a:latin typeface="Monotype Corsiva" panose="03010101010201010101" pitchFamily="66" charset="0"/>
              </a:rPr>
              <a:t>рисунок процарапывается на листе. </a:t>
            </a:r>
            <a:endParaRPr lang="ru-RU" sz="2000" b="1" dirty="0" smtClean="0">
              <a:solidFill>
                <a:schemeClr val="tx2">
                  <a:lumMod val="10000"/>
                </a:schemeClr>
              </a:solidFill>
              <a:latin typeface="Monotype Corsiva" panose="03010101010201010101" pitchFamily="66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ru-RU" sz="2000" b="1" dirty="0" smtClean="0">
                <a:solidFill>
                  <a:schemeClr val="tx2">
                    <a:lumMod val="10000"/>
                  </a:schemeClr>
                </a:solidFill>
                <a:latin typeface="Monotype Corsiva" panose="03010101010201010101" pitchFamily="66" charset="0"/>
              </a:rPr>
              <a:t>Рисунки </a:t>
            </a:r>
            <a:r>
              <a:rPr lang="ru-RU" sz="2000" b="1" dirty="0">
                <a:solidFill>
                  <a:schemeClr val="tx2">
                    <a:lumMod val="10000"/>
                  </a:schemeClr>
                </a:solidFill>
                <a:latin typeface="Monotype Corsiva" panose="03010101010201010101" pitchFamily="66" charset="0"/>
              </a:rPr>
              <a:t>в технике граттаж выполняются </a:t>
            </a:r>
            <a:endParaRPr lang="ru-RU" sz="2000" b="1" dirty="0" smtClean="0">
              <a:solidFill>
                <a:schemeClr val="tx2">
                  <a:lumMod val="10000"/>
                </a:schemeClr>
              </a:solidFill>
              <a:latin typeface="Monotype Corsiva" panose="03010101010201010101" pitchFamily="66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ru-RU" sz="2000" b="1" dirty="0" smtClean="0">
                <a:solidFill>
                  <a:schemeClr val="tx2">
                    <a:lumMod val="10000"/>
                  </a:schemeClr>
                </a:solidFill>
                <a:latin typeface="Monotype Corsiva" panose="03010101010201010101" pitchFamily="66" charset="0"/>
              </a:rPr>
              <a:t>острым </a:t>
            </a:r>
            <a:r>
              <a:rPr lang="ru-RU" sz="2000" b="1" dirty="0">
                <a:solidFill>
                  <a:schemeClr val="tx2">
                    <a:lumMod val="10000"/>
                  </a:schemeClr>
                </a:solidFill>
                <a:latin typeface="Monotype Corsiva" panose="03010101010201010101" pitchFamily="66" charset="0"/>
              </a:rPr>
              <a:t>предметом  на предварительно </a:t>
            </a:r>
            <a:endParaRPr lang="ru-RU" sz="2000" b="1" dirty="0" smtClean="0">
              <a:solidFill>
                <a:schemeClr val="tx2">
                  <a:lumMod val="10000"/>
                </a:schemeClr>
              </a:solidFill>
              <a:latin typeface="Monotype Corsiva" panose="03010101010201010101" pitchFamily="66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ru-RU" sz="2000" b="1" dirty="0" smtClean="0">
                <a:solidFill>
                  <a:schemeClr val="tx2">
                    <a:lumMod val="10000"/>
                  </a:schemeClr>
                </a:solidFill>
                <a:latin typeface="Monotype Corsiva" panose="03010101010201010101" pitchFamily="66" charset="0"/>
              </a:rPr>
              <a:t>подготовленной </a:t>
            </a:r>
            <a:r>
              <a:rPr lang="ru-RU" sz="2000" b="1" dirty="0">
                <a:solidFill>
                  <a:schemeClr val="tx2">
                    <a:lumMod val="10000"/>
                  </a:schemeClr>
                </a:solidFill>
                <a:latin typeface="Monotype Corsiva" panose="03010101010201010101" pitchFamily="66" charset="0"/>
              </a:rPr>
              <a:t>поверхности. </a:t>
            </a:r>
            <a:endParaRPr lang="ru-RU" sz="2000" b="1" dirty="0" smtClean="0">
              <a:solidFill>
                <a:schemeClr val="tx2">
                  <a:lumMod val="10000"/>
                </a:schemeClr>
              </a:solidFill>
              <a:latin typeface="Monotype Corsiva" panose="03010101010201010101" pitchFamily="66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ru-RU" sz="2000" b="1" dirty="0" smtClean="0">
                <a:solidFill>
                  <a:schemeClr val="tx2">
                    <a:lumMod val="10000"/>
                  </a:schemeClr>
                </a:solidFill>
                <a:latin typeface="Monotype Corsiva" panose="03010101010201010101" pitchFamily="66" charset="0"/>
              </a:rPr>
              <a:t>Затем </a:t>
            </a:r>
            <a:r>
              <a:rPr lang="ru-RU" sz="2000" b="1" dirty="0">
                <a:solidFill>
                  <a:schemeClr val="tx2">
                    <a:lumMod val="10000"/>
                  </a:schemeClr>
                </a:solidFill>
                <a:latin typeface="Monotype Corsiva" panose="03010101010201010101" pitchFamily="66" charset="0"/>
              </a:rPr>
              <a:t>начинается создание рисунка – на картоне </a:t>
            </a:r>
            <a:endParaRPr lang="ru-RU" sz="2000" b="1" dirty="0" smtClean="0">
              <a:solidFill>
                <a:schemeClr val="tx2">
                  <a:lumMod val="10000"/>
                </a:schemeClr>
              </a:solidFill>
              <a:latin typeface="Monotype Corsiva" panose="03010101010201010101" pitchFamily="66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ru-RU" sz="2000" b="1" dirty="0" smtClean="0">
                <a:solidFill>
                  <a:schemeClr val="tx2">
                    <a:lumMod val="10000"/>
                  </a:schemeClr>
                </a:solidFill>
                <a:latin typeface="Monotype Corsiva" panose="03010101010201010101" pitchFamily="66" charset="0"/>
              </a:rPr>
              <a:t>заостренным </a:t>
            </a:r>
            <a:r>
              <a:rPr lang="ru-RU" sz="2000" b="1" dirty="0">
                <a:solidFill>
                  <a:schemeClr val="tx2">
                    <a:lumMod val="10000"/>
                  </a:schemeClr>
                </a:solidFill>
                <a:latin typeface="Monotype Corsiva" panose="03010101010201010101" pitchFamily="66" charset="0"/>
              </a:rPr>
              <a:t>предметом процарапываются линии и </a:t>
            </a:r>
            <a:endParaRPr lang="ru-RU" sz="2000" b="1" dirty="0" smtClean="0">
              <a:solidFill>
                <a:schemeClr val="tx2">
                  <a:lumMod val="10000"/>
                </a:schemeClr>
              </a:solidFill>
              <a:latin typeface="Monotype Corsiva" panose="03010101010201010101" pitchFamily="66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ru-RU" sz="2000" b="1" dirty="0" smtClean="0">
                <a:solidFill>
                  <a:schemeClr val="tx2">
                    <a:lumMod val="10000"/>
                  </a:schemeClr>
                </a:solidFill>
                <a:latin typeface="Monotype Corsiva" panose="03010101010201010101" pitchFamily="66" charset="0"/>
              </a:rPr>
              <a:t>штрихи</a:t>
            </a:r>
            <a:r>
              <a:rPr lang="ru-RU" sz="2000" b="1" dirty="0">
                <a:solidFill>
                  <a:schemeClr val="tx2">
                    <a:lumMod val="10000"/>
                  </a:schemeClr>
                </a:solidFill>
                <a:latin typeface="Monotype Corsiva" panose="03010101010201010101" pitchFamily="66" charset="0"/>
              </a:rPr>
              <a:t>, открывающие цвет основы.</a:t>
            </a:r>
          </a:p>
          <a:p>
            <a:pPr marL="0" indent="0">
              <a:buNone/>
            </a:pPr>
            <a:endParaRPr lang="ru-RU" dirty="0">
              <a:latin typeface="Monotype Corsiva" panose="03010101010201010101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6010" y="1244009"/>
            <a:ext cx="2408237" cy="35191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3990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679"/>
    </mc:Choice>
    <mc:Fallback xmlns="">
      <p:transition spd="slow" advTm="35679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8018" y="667475"/>
            <a:ext cx="7886700" cy="5466958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ru-RU" sz="1500" b="1" i="1" dirty="0" smtClean="0">
                <a:latin typeface="Monotype Corsiva" pitchFamily="66" charset="0"/>
              </a:rPr>
              <a:t>«В одном мгновении видеть вечность,</a:t>
            </a:r>
            <a:endParaRPr lang="ru-RU" sz="1500" b="1" dirty="0" smtClean="0">
              <a:latin typeface="Monotype Corsiva" pitchFamily="66" charset="0"/>
            </a:endParaRPr>
          </a:p>
          <a:p>
            <a:pPr algn="r">
              <a:buNone/>
            </a:pPr>
            <a:r>
              <a:rPr lang="ru-RU" sz="1500" b="1" i="1" dirty="0" smtClean="0">
                <a:latin typeface="Monotype Corsiva" pitchFamily="66" charset="0"/>
              </a:rPr>
              <a:t>Огромный мир – в зерне песка,</a:t>
            </a:r>
            <a:endParaRPr lang="ru-RU" sz="1500" b="1" dirty="0" smtClean="0">
              <a:latin typeface="Monotype Corsiva" pitchFamily="66" charset="0"/>
            </a:endParaRPr>
          </a:p>
          <a:p>
            <a:pPr algn="r">
              <a:buNone/>
            </a:pPr>
            <a:r>
              <a:rPr lang="ru-RU" sz="1500" b="1" i="1" dirty="0" smtClean="0">
                <a:latin typeface="Monotype Corsiva" pitchFamily="66" charset="0"/>
              </a:rPr>
              <a:t>В единой горсти – бесконечность</a:t>
            </a:r>
            <a:endParaRPr lang="ru-RU" sz="1500" b="1" dirty="0" smtClean="0">
              <a:latin typeface="Monotype Corsiva" pitchFamily="66" charset="0"/>
            </a:endParaRPr>
          </a:p>
          <a:p>
            <a:pPr algn="r">
              <a:buNone/>
            </a:pPr>
            <a:r>
              <a:rPr lang="ru-RU" sz="1500" b="1" i="1" dirty="0" smtClean="0">
                <a:latin typeface="Monotype Corsiva" pitchFamily="66" charset="0"/>
              </a:rPr>
              <a:t>И небо – в чашечке цветка»</a:t>
            </a:r>
            <a:endParaRPr lang="ru-RU" sz="1500" b="1" dirty="0" smtClean="0">
              <a:latin typeface="Monotype Corsiva" pitchFamily="66" charset="0"/>
            </a:endParaRPr>
          </a:p>
          <a:p>
            <a:pPr algn="r">
              <a:buNone/>
            </a:pPr>
            <a:r>
              <a:rPr lang="ru-RU" sz="1500" b="1" i="1" dirty="0" smtClean="0">
                <a:latin typeface="Monotype Corsiva" pitchFamily="66" charset="0"/>
              </a:rPr>
              <a:t>Уильям Блейк</a:t>
            </a:r>
            <a:endParaRPr lang="ru-RU" sz="1500" b="1" dirty="0" smtClean="0">
              <a:latin typeface="Monotype Corsiva" pitchFamily="66" charset="0"/>
            </a:endParaRPr>
          </a:p>
          <a:p>
            <a:pPr>
              <a:buNone/>
            </a:pPr>
            <a:r>
              <a:rPr lang="ru-RU" sz="1500" b="1" dirty="0" smtClean="0">
                <a:latin typeface="Monotype Corsiva" pitchFamily="66" charset="0"/>
              </a:rPr>
              <a:t>В истории дошкольной педагогики проблема творчества всегда была одной из актуальных. Во </a:t>
            </a:r>
            <a:r>
              <a:rPr lang="ru-RU" sz="1500" b="1" dirty="0" smtClean="0">
                <a:latin typeface="Monotype Corsiva" pitchFamily="66" charset="0"/>
                <a:hlinkClick r:id="rId2"/>
              </a:rPr>
              <a:t>все времена</a:t>
            </a:r>
            <a:r>
              <a:rPr lang="ru-RU" sz="1500" b="1" dirty="0" smtClean="0">
                <a:latin typeface="Monotype Corsiva" pitchFamily="66" charset="0"/>
              </a:rPr>
              <a:t> нужны были творческие личности, так как они определяют прогресс человечества.</a:t>
            </a:r>
          </a:p>
          <a:p>
            <a:pPr>
              <a:buNone/>
            </a:pPr>
            <a:r>
              <a:rPr lang="ru-RU" sz="1400" b="1" dirty="0" smtClean="0">
                <a:latin typeface="Monotype Corsiva" pitchFamily="66" charset="0"/>
              </a:rPr>
              <a:t>Рисование является одним из самых интересных и увлекательных занятий для детей дошкольного возраста. В процессе рисования совершенствуются наблюдательность, эстетическое восприятие, художественный вкус, творческие способности.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0070C0"/>
                </a:solidFill>
                <a:latin typeface="Monotype Corsiva" pitchFamily="66" charset="0"/>
              </a:rPr>
              <a:t>Нетрадиционные техники рисования - </a:t>
            </a:r>
            <a:r>
              <a:rPr lang="ru-RU" sz="1600" b="1" dirty="0" smtClean="0">
                <a:latin typeface="Monotype Corsiva" pitchFamily="66" charset="0"/>
              </a:rPr>
              <a:t>это настоящее пламя творчества, это толчок к развитию воображения, проявлению самостоятельности, инициативы, выражения индивидуальности.</a:t>
            </a:r>
          </a:p>
          <a:p>
            <a:pPr>
              <a:buNone/>
            </a:pPr>
            <a:r>
              <a:rPr lang="ru-RU" sz="1800" b="1" u="sng" dirty="0" smtClean="0">
                <a:solidFill>
                  <a:srgbClr val="0070C0"/>
                </a:solidFill>
                <a:latin typeface="Monotype Corsiva" pitchFamily="66" charset="0"/>
              </a:rPr>
              <a:t>Цель моей работы: </a:t>
            </a:r>
          </a:p>
          <a:p>
            <a:pPr>
              <a:buNone/>
            </a:pPr>
            <a:r>
              <a:rPr lang="ru-RU" sz="1400" b="1" dirty="0" smtClean="0">
                <a:latin typeface="Monotype Corsiva" pitchFamily="66" charset="0"/>
              </a:rPr>
              <a:t>Формировать у детей художественно – творческие способности через различные виды</a:t>
            </a:r>
          </a:p>
          <a:p>
            <a:pPr>
              <a:buNone/>
            </a:pPr>
            <a:r>
              <a:rPr lang="ru-RU" sz="1400" b="1" dirty="0" smtClean="0">
                <a:latin typeface="Monotype Corsiva" pitchFamily="66" charset="0"/>
              </a:rPr>
              <a:t> изобразительной деятельности, с использованием нетрадиционных техник рисования. </a:t>
            </a:r>
          </a:p>
          <a:p>
            <a:pPr>
              <a:buNone/>
            </a:pPr>
            <a:r>
              <a:rPr lang="ru-RU" sz="1400" b="1" dirty="0" smtClean="0">
                <a:latin typeface="Monotype Corsiva" pitchFamily="66" charset="0"/>
              </a:rPr>
              <a:t>Создание условий для самореализации ребёнка в творчестве.</a:t>
            </a:r>
            <a:endParaRPr lang="ru-RU" sz="1400" b="1" dirty="0">
              <a:latin typeface="Monotype Corsiva" pitchFamily="66" charset="0"/>
            </a:endParaRPr>
          </a:p>
        </p:txBody>
      </p:sp>
    </p:spTree>
  </p:cSld>
  <p:clrMapOvr>
    <a:masterClrMapping/>
  </p:clrMapOvr>
  <p:transition advTm="23483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98130"/>
          </a:xfrm>
        </p:spPr>
        <p:txBody>
          <a:bodyPr/>
          <a:lstStyle/>
          <a:p>
            <a:pPr algn="r"/>
            <a:r>
              <a:rPr lang="ru-RU" dirty="0">
                <a:latin typeface="Monotype Corsiva" panose="03010101010201010101" pitchFamily="66" charset="0"/>
              </a:rPr>
              <a:t>Художник – график</a:t>
            </a:r>
            <a:r>
              <a:rPr lang="ru-RU" dirty="0"/>
              <a:t>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6283" y="1020725"/>
            <a:ext cx="7886700" cy="5092442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Чаще </a:t>
            </a:r>
            <a:r>
              <a:rPr lang="ru-RU" dirty="0"/>
              <a:t>других граттаж </a:t>
            </a:r>
            <a:r>
              <a:rPr lang="ru-RU" dirty="0" smtClean="0"/>
              <a:t>применяли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графики начала XX в.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В </a:t>
            </a:r>
            <a:r>
              <a:rPr lang="ru-RU" dirty="0"/>
              <a:t>России под названием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граттографии </a:t>
            </a:r>
            <a:r>
              <a:rPr lang="ru-RU" dirty="0"/>
              <a:t>подобную </a:t>
            </a:r>
            <a:r>
              <a:rPr lang="ru-RU" dirty="0" smtClean="0"/>
              <a:t>технику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впервые использовал </a:t>
            </a:r>
          </a:p>
          <a:p>
            <a:pPr marL="0" indent="0">
              <a:buNone/>
            </a:pPr>
            <a:r>
              <a:rPr lang="ru-RU" dirty="0">
                <a:hlinkClick r:id="rId2" tooltip="Добужинский, Мстислав Валерианович"/>
              </a:rPr>
              <a:t>   М. </a:t>
            </a:r>
            <a:r>
              <a:rPr lang="ru-RU" dirty="0">
                <a:hlinkClick r:id="rId2" tooltip="Добужинский, Мстислав Валерианович"/>
              </a:rPr>
              <a:t>В.Добужинский</a:t>
            </a:r>
            <a:r>
              <a:rPr lang="ru-RU" dirty="0"/>
              <a:t> </a:t>
            </a:r>
          </a:p>
          <a:p>
            <a:pPr marL="0" indent="0">
              <a:buNone/>
            </a:pPr>
            <a:r>
              <a:rPr lang="ru-RU" dirty="0"/>
              <a:t>   в работах 1920-х г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62356">
            <a:off x="5167424" y="988940"/>
            <a:ext cx="2682617" cy="36255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221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935"/>
    </mc:Choice>
    <mc:Fallback xmlns="">
      <p:transition spd="slow" advTm="18935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2800" dirty="0" smtClean="0">
                <a:latin typeface="Monotype Corsiva" panose="03010101010201010101" pitchFamily="66" charset="0"/>
              </a:rPr>
              <a:t>Реалистичный </a:t>
            </a:r>
            <a:r>
              <a:rPr lang="ru-RU" sz="2800" dirty="0">
                <a:latin typeface="Monotype Corsiva" panose="03010101010201010101" pitchFamily="66" charset="0"/>
              </a:rPr>
              <a:t>граттаж </a:t>
            </a:r>
            <a:r>
              <a:rPr lang="ru-RU" sz="2800" dirty="0" smtClean="0">
                <a:latin typeface="Monotype Corsiva" panose="03010101010201010101" pitchFamily="66" charset="0"/>
              </a:rPr>
              <a:t/>
            </a:r>
            <a:br>
              <a:rPr lang="ru-RU" sz="2800" dirty="0" smtClean="0">
                <a:latin typeface="Monotype Corsiva" panose="03010101010201010101" pitchFamily="66" charset="0"/>
              </a:rPr>
            </a:br>
            <a:r>
              <a:rPr lang="ru-RU" sz="2800" dirty="0" smtClean="0">
                <a:latin typeface="Monotype Corsiva" panose="03010101010201010101" pitchFamily="66" charset="0"/>
              </a:rPr>
              <a:t>Кристины </a:t>
            </a:r>
            <a:r>
              <a:rPr lang="ru-RU" sz="2800" dirty="0" smtClean="0">
                <a:latin typeface="Monotype Corsiva" panose="03010101010201010101" pitchFamily="66" charset="0"/>
              </a:rPr>
              <a:t>Пенеси</a:t>
            </a:r>
            <a:endParaRPr lang="ru-RU" sz="2800" dirty="0">
              <a:latin typeface="Monotype Corsiva" panose="03010101010201010101" pitchFamily="66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65246">
            <a:off x="5117608" y="1606843"/>
            <a:ext cx="2683828" cy="33960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64487">
            <a:off x="424376" y="1924383"/>
            <a:ext cx="4365625" cy="30178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0453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538"/>
    </mc:Choice>
    <mc:Fallback xmlns="">
      <p:transition spd="slow" advTm="34538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903767"/>
            <a:ext cx="7886700" cy="786922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latin typeface="Monotype Corsiva" panose="03010101010201010101" pitchFamily="66" charset="0"/>
              </a:rPr>
              <a:t>Граттаж может быть цветной и черно-белый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5206" y="1378411"/>
            <a:ext cx="2870348" cy="27508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188" y="3838351"/>
            <a:ext cx="2550928" cy="26601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0755" y="2317896"/>
            <a:ext cx="3317454" cy="25624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4510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71"/>
    </mc:Choice>
    <mc:Fallback xmlns="">
      <p:transition spd="slow" advTm="5971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50734" y="365126"/>
            <a:ext cx="3964615" cy="868251"/>
          </a:xfrm>
        </p:spPr>
        <p:txBody>
          <a:bodyPr>
            <a:normAutofit/>
          </a:bodyPr>
          <a:lstStyle/>
          <a:p>
            <a:pPr algn="r"/>
            <a:r>
              <a:rPr lang="ru-RU" sz="2800" dirty="0">
                <a:latin typeface="Monotype Corsiva" panose="03010101010201010101" pitchFamily="66" charset="0"/>
              </a:rPr>
              <a:t>Этапы работы в технике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190847"/>
            <a:ext cx="7886700" cy="4986116"/>
          </a:xfrm>
        </p:spPr>
        <p:txBody>
          <a:bodyPr/>
          <a:lstStyle/>
          <a:p>
            <a:pPr marL="0" indent="0">
              <a:buNone/>
            </a:pPr>
            <a:endParaRPr lang="ru-RU" dirty="0" smtClean="0">
              <a:latin typeface="Monotype Corsiva" panose="03010101010201010101" pitchFamily="66" charset="0"/>
            </a:endParaRPr>
          </a:p>
          <a:p>
            <a:pPr marL="0" indent="0" algn="ctr">
              <a:buNone/>
            </a:pPr>
            <a:r>
              <a:rPr lang="ru-RU" dirty="0" smtClean="0">
                <a:latin typeface="Monotype Corsiva" panose="03010101010201010101" pitchFamily="66" charset="0"/>
              </a:rPr>
              <a:t>Черно-белый </a:t>
            </a:r>
            <a:r>
              <a:rPr lang="ru-RU" dirty="0">
                <a:latin typeface="Monotype Corsiva" panose="03010101010201010101" pitchFamily="66" charset="0"/>
              </a:rPr>
              <a:t>граттаж относят к </a:t>
            </a:r>
            <a:r>
              <a:rPr lang="ru-RU" dirty="0" smtClean="0">
                <a:latin typeface="Monotype Corsiva" panose="03010101010201010101" pitchFamily="66" charset="0"/>
              </a:rPr>
              <a:t>гравюрам.</a:t>
            </a:r>
          </a:p>
          <a:p>
            <a:pPr marL="0" indent="0">
              <a:buNone/>
            </a:pPr>
            <a:r>
              <a:rPr lang="ru-RU" dirty="0" smtClean="0">
                <a:latin typeface="Monotype Corsiva" panose="03010101010201010101" pitchFamily="66" charset="0"/>
              </a:rPr>
              <a:t>Что </a:t>
            </a:r>
            <a:r>
              <a:rPr lang="ru-RU" dirty="0">
                <a:latin typeface="Monotype Corsiva" panose="03010101010201010101" pitchFamily="66" charset="0"/>
              </a:rPr>
              <a:t>бы овладеть мастерством </a:t>
            </a:r>
            <a:r>
              <a:rPr lang="ru-RU" dirty="0">
                <a:latin typeface="Monotype Corsiva" panose="03010101010201010101" pitchFamily="66" charset="0"/>
              </a:rPr>
              <a:t>граттажа</a:t>
            </a:r>
            <a:r>
              <a:rPr lang="ru-RU" dirty="0">
                <a:latin typeface="Monotype Corsiva" panose="03010101010201010101" pitchFamily="66" charset="0"/>
              </a:rPr>
              <a:t> нам </a:t>
            </a:r>
            <a:r>
              <a:rPr lang="ru-RU" dirty="0" smtClean="0">
                <a:latin typeface="Monotype Corsiva" panose="03010101010201010101" pitchFamily="66" charset="0"/>
              </a:rPr>
              <a:t>потребуется: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 smtClean="0">
                <a:latin typeface="Monotype Corsiva" panose="03010101010201010101" pitchFamily="66" charset="0"/>
              </a:rPr>
              <a:t> </a:t>
            </a:r>
            <a:r>
              <a:rPr lang="ru-RU" dirty="0">
                <a:latin typeface="Monotype Corsiva" panose="03010101010201010101" pitchFamily="66" charset="0"/>
              </a:rPr>
              <a:t>белый лист плотной бумаги или картона, </a:t>
            </a:r>
            <a:endParaRPr lang="ru-RU" dirty="0" smtClean="0">
              <a:latin typeface="Monotype Corsiva" panose="03010101010201010101" pitchFamily="66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ru-RU" dirty="0" smtClean="0">
                <a:latin typeface="Monotype Corsiva" panose="03010101010201010101" pitchFamily="66" charset="0"/>
              </a:rPr>
              <a:t> черная гуашь или черная </a:t>
            </a:r>
            <a:r>
              <a:rPr lang="ru-RU" dirty="0">
                <a:latin typeface="Monotype Corsiva" panose="03010101010201010101" pitchFamily="66" charset="0"/>
              </a:rPr>
              <a:t>тушь, </a:t>
            </a:r>
            <a:endParaRPr lang="ru-RU" dirty="0" smtClean="0">
              <a:latin typeface="Monotype Corsiva" panose="03010101010201010101" pitchFamily="66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ru-RU" dirty="0" smtClean="0">
                <a:latin typeface="Monotype Corsiva" panose="03010101010201010101" pitchFamily="66" charset="0"/>
              </a:rPr>
              <a:t> зубочистки,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 smtClean="0">
                <a:latin typeface="Monotype Corsiva" panose="03010101010201010101" pitchFamily="66" charset="0"/>
              </a:rPr>
              <a:t> свеча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 smtClean="0">
                <a:latin typeface="Monotype Corsiva" panose="03010101010201010101" pitchFamily="66" charset="0"/>
              </a:rPr>
              <a:t> шариковые ручки.</a:t>
            </a:r>
          </a:p>
          <a:p>
            <a:pPr marL="0" indent="0">
              <a:buNone/>
            </a:pPr>
            <a:r>
              <a:rPr lang="ru-RU" dirty="0" smtClean="0">
                <a:latin typeface="Monotype Corsiva" panose="03010101010201010101" pitchFamily="66" charset="0"/>
              </a:rPr>
              <a:t>Вначале </a:t>
            </a:r>
            <a:r>
              <a:rPr lang="ru-RU" dirty="0">
                <a:latin typeface="Monotype Corsiva" panose="03010101010201010101" pitchFamily="66" charset="0"/>
              </a:rPr>
              <a:t>мы свечу втираем в лист, создавая основу. Далее мы покрываем поверхность </a:t>
            </a:r>
            <a:r>
              <a:rPr lang="ru-RU" dirty="0" smtClean="0">
                <a:latin typeface="Monotype Corsiva" panose="03010101010201010101" pitchFamily="66" charset="0"/>
              </a:rPr>
              <a:t>гуашью</a:t>
            </a:r>
            <a:r>
              <a:rPr lang="ru-RU" dirty="0">
                <a:latin typeface="Monotype Corsiva" panose="03010101010201010101" pitchFamily="66" charset="0"/>
              </a:rPr>
              <a:t>. По высохшей поверхности </a:t>
            </a:r>
            <a:r>
              <a:rPr lang="ru-RU" dirty="0" smtClean="0">
                <a:latin typeface="Monotype Corsiva" panose="03010101010201010101" pitchFamily="66" charset="0"/>
              </a:rPr>
              <a:t>мы </a:t>
            </a:r>
            <a:r>
              <a:rPr lang="ru-RU" dirty="0">
                <a:latin typeface="Monotype Corsiva" panose="03010101010201010101" pitchFamily="66" charset="0"/>
              </a:rPr>
              <a:t>начинаем аккуратно процарапывать темный слой, создавая незабываемый рисунок. </a:t>
            </a:r>
          </a:p>
        </p:txBody>
      </p:sp>
    </p:spTree>
    <p:extLst>
      <p:ext uri="{BB962C8B-B14F-4D97-AF65-F5344CB8AC3E}">
        <p14:creationId xmlns:p14="http://schemas.microsoft.com/office/powerpoint/2010/main" val="3948813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834"/>
    </mc:Choice>
    <mc:Fallback xmlns="">
      <p:transition spd="slow" advTm="61834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404038"/>
            <a:ext cx="7886700" cy="5772926"/>
          </a:xfrm>
        </p:spPr>
        <p:txBody>
          <a:bodyPr>
            <a:noAutofit/>
          </a:bodyPr>
          <a:lstStyle/>
          <a:p>
            <a:pPr marL="0" indent="0" algn="r">
              <a:lnSpc>
                <a:spcPct val="100000"/>
              </a:lnSpc>
              <a:buNone/>
            </a:pPr>
            <a:r>
              <a:rPr lang="ru-RU" sz="2000" dirty="0" smtClean="0">
                <a:latin typeface="Monotype Corsiva" panose="03010101010201010101" pitchFamily="66" charset="0"/>
              </a:rPr>
              <a:t>Очень </a:t>
            </a:r>
            <a:r>
              <a:rPr lang="ru-RU" sz="2000" dirty="0">
                <a:latin typeface="Monotype Corsiva" panose="03010101010201010101" pitchFamily="66" charset="0"/>
              </a:rPr>
              <a:t>нравится обычно такое рисование </a:t>
            </a:r>
            <a:r>
              <a:rPr lang="ru-RU" sz="2000" dirty="0" smtClean="0">
                <a:latin typeface="Monotype Corsiva" panose="03010101010201010101" pitchFamily="66" charset="0"/>
              </a:rPr>
              <a:t>детям</a:t>
            </a:r>
            <a:r>
              <a:rPr lang="ru-RU" sz="2000" dirty="0">
                <a:latin typeface="Monotype Corsiva" panose="03010101010201010101" pitchFamily="66" charset="0"/>
              </a:rPr>
              <a:t>. </a:t>
            </a:r>
            <a:endParaRPr lang="ru-RU" sz="2000" dirty="0" smtClean="0">
              <a:latin typeface="Monotype Corsiva" panose="03010101010201010101" pitchFamily="66" charset="0"/>
            </a:endParaRPr>
          </a:p>
          <a:p>
            <a:pPr marL="0" indent="0" algn="r">
              <a:lnSpc>
                <a:spcPct val="100000"/>
              </a:lnSpc>
              <a:buNone/>
            </a:pPr>
            <a:r>
              <a:rPr lang="ru-RU" sz="2000" i="1" dirty="0" smtClean="0">
                <a:latin typeface="Monotype Corsiva" panose="03010101010201010101" pitchFamily="66" charset="0"/>
              </a:rPr>
              <a:t>Граттаж </a:t>
            </a:r>
            <a:r>
              <a:rPr lang="ru-RU" sz="2000" i="1" dirty="0">
                <a:latin typeface="Monotype Corsiva" panose="03010101010201010101" pitchFamily="66" charset="0"/>
              </a:rPr>
              <a:t>– техника</a:t>
            </a:r>
            <a:r>
              <a:rPr lang="ru-RU" sz="2000" dirty="0">
                <a:latin typeface="Monotype Corsiva" panose="03010101010201010101" pitchFamily="66" charset="0"/>
              </a:rPr>
              <a:t> занимательная и необычная, </a:t>
            </a:r>
            <a:endParaRPr lang="ru-RU" sz="2000" dirty="0" smtClean="0">
              <a:latin typeface="Monotype Corsiva" panose="03010101010201010101" pitchFamily="66" charset="0"/>
            </a:endParaRPr>
          </a:p>
          <a:p>
            <a:pPr marL="0" indent="0" algn="r">
              <a:lnSpc>
                <a:spcPct val="100000"/>
              </a:lnSpc>
              <a:buNone/>
            </a:pPr>
            <a:r>
              <a:rPr lang="ru-RU" sz="2000" dirty="0" smtClean="0">
                <a:latin typeface="Monotype Corsiva" panose="03010101010201010101" pitchFamily="66" charset="0"/>
              </a:rPr>
              <a:t>ребенка </a:t>
            </a:r>
            <a:r>
              <a:rPr lang="ru-RU" sz="2000" dirty="0">
                <a:latin typeface="Monotype Corsiva" panose="03010101010201010101" pitchFamily="66" charset="0"/>
              </a:rPr>
              <a:t>захватывает процесс «проявления» </a:t>
            </a:r>
            <a:r>
              <a:rPr lang="ru-RU" sz="2000" i="1" dirty="0">
                <a:latin typeface="Monotype Corsiva" panose="03010101010201010101" pitchFamily="66" charset="0"/>
              </a:rPr>
              <a:t>гравюры на картоне</a:t>
            </a:r>
            <a:r>
              <a:rPr lang="ru-RU" sz="2000" dirty="0">
                <a:latin typeface="Monotype Corsiva" panose="03010101010201010101" pitchFamily="66" charset="0"/>
              </a:rPr>
              <a:t>. Рисунки </a:t>
            </a:r>
            <a:r>
              <a:rPr lang="ru-RU" sz="2000" dirty="0" smtClean="0">
                <a:latin typeface="Monotype Corsiva" panose="03010101010201010101" pitchFamily="66" charset="0"/>
              </a:rPr>
              <a:t>в</a:t>
            </a:r>
          </a:p>
          <a:p>
            <a:pPr marL="0" indent="0" algn="r">
              <a:lnSpc>
                <a:spcPct val="100000"/>
              </a:lnSpc>
              <a:buNone/>
            </a:pPr>
            <a:r>
              <a:rPr lang="ru-RU" sz="2000" dirty="0" smtClean="0">
                <a:latin typeface="Monotype Corsiva" panose="03010101010201010101" pitchFamily="66" charset="0"/>
              </a:rPr>
              <a:t> </a:t>
            </a:r>
            <a:r>
              <a:rPr lang="ru-RU" sz="2000" dirty="0">
                <a:latin typeface="Monotype Corsiva" panose="03010101010201010101" pitchFamily="66" charset="0"/>
              </a:rPr>
              <a:t>начале обучения могут быть совсем простыми: контуры предметов</a:t>
            </a:r>
            <a:r>
              <a:rPr lang="ru-RU" sz="2000" dirty="0" smtClean="0">
                <a:latin typeface="Monotype Corsiva" panose="03010101010201010101" pitchFamily="66" charset="0"/>
              </a:rPr>
              <a:t>,</a:t>
            </a:r>
          </a:p>
          <a:p>
            <a:pPr marL="0" indent="0" algn="r">
              <a:lnSpc>
                <a:spcPct val="100000"/>
              </a:lnSpc>
              <a:buNone/>
            </a:pPr>
            <a:r>
              <a:rPr lang="ru-RU" sz="2000" dirty="0" smtClean="0">
                <a:latin typeface="Monotype Corsiva" panose="03010101010201010101" pitchFamily="66" charset="0"/>
              </a:rPr>
              <a:t> </a:t>
            </a:r>
            <a:r>
              <a:rPr lang="ru-RU" sz="2000" dirty="0">
                <a:latin typeface="Monotype Corsiva" panose="03010101010201010101" pitchFamily="66" charset="0"/>
              </a:rPr>
              <a:t>паутинка, воздушный шарик и т.д. Постепенно задания можно усложнять.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2000" dirty="0">
                <a:latin typeface="Monotype Corsiva" panose="03010101010201010101" pitchFamily="66" charset="0"/>
              </a:rPr>
              <a:t>При обучении детей </a:t>
            </a:r>
            <a:r>
              <a:rPr lang="ru-RU" sz="2000" i="1" dirty="0">
                <a:latin typeface="Monotype Corsiva" panose="03010101010201010101" pitchFamily="66" charset="0"/>
              </a:rPr>
              <a:t>граттажу</a:t>
            </a:r>
            <a:r>
              <a:rPr lang="ru-RU" sz="2000" dirty="0">
                <a:latin typeface="Monotype Corsiva" panose="03010101010201010101" pitchFamily="66" charset="0"/>
              </a:rPr>
              <a:t> необходимо </a:t>
            </a:r>
            <a:r>
              <a:rPr lang="ru-RU" sz="2000" dirty="0" smtClean="0">
                <a:latin typeface="Monotype Corsiva" panose="03010101010201010101" pitchFamily="66" charset="0"/>
              </a:rPr>
              <a:t>помнить </a:t>
            </a:r>
            <a:r>
              <a:rPr lang="ru-RU" sz="2000" dirty="0" smtClean="0">
                <a:latin typeface="Monotype Corsiva" panose="03010101010201010101" pitchFamily="66" charset="0"/>
              </a:rPr>
              <a:t>о </a:t>
            </a:r>
            <a:r>
              <a:rPr lang="ru-RU" sz="2000" i="1" dirty="0" smtClean="0">
                <a:latin typeface="Monotype Corsiva" panose="03010101010201010101" pitchFamily="66" charset="0"/>
              </a:rPr>
              <a:t>технике</a:t>
            </a:r>
            <a:r>
              <a:rPr lang="ru-RU" sz="2000" i="1" dirty="0">
                <a:latin typeface="Monotype Corsiva" panose="03010101010201010101" pitchFamily="66" charset="0"/>
              </a:rPr>
              <a:t> </a:t>
            </a:r>
            <a:r>
              <a:rPr lang="ru-RU" sz="2000" dirty="0">
                <a:latin typeface="Monotype Corsiva" panose="03010101010201010101" pitchFamily="66" charset="0"/>
              </a:rPr>
              <a:t>безопасности</a:t>
            </a:r>
            <a:r>
              <a:rPr lang="ru-RU" sz="2000" dirty="0" smtClean="0">
                <a:latin typeface="Monotype Corsiva" panose="03010101010201010101" pitchFamily="66" charset="0"/>
              </a:rPr>
              <a:t>!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2000" dirty="0" smtClean="0">
                <a:latin typeface="Monotype Corsiva" panose="03010101010201010101" pitchFamily="66" charset="0"/>
              </a:rPr>
              <a:t>Младшим </a:t>
            </a:r>
            <a:r>
              <a:rPr lang="ru-RU" sz="2000" dirty="0">
                <a:latin typeface="Monotype Corsiva" panose="03010101010201010101" pitchFamily="66" charset="0"/>
              </a:rPr>
              <a:t>детям в качестве инструмента лучше давать не слишком острые </a:t>
            </a:r>
            <a:endParaRPr lang="ru-RU" sz="2000" dirty="0" smtClean="0">
              <a:latin typeface="Monotype Corsiva" panose="03010101010201010101" pitchFamily="66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ru-RU" sz="2000" dirty="0" smtClean="0">
                <a:latin typeface="Monotype Corsiva" panose="03010101010201010101" pitchFamily="66" charset="0"/>
              </a:rPr>
              <a:t>предметы</a:t>
            </a:r>
            <a:r>
              <a:rPr lang="ru-RU" sz="2000" dirty="0">
                <a:latin typeface="Monotype Corsiva" panose="03010101010201010101" pitchFamily="66" charset="0"/>
              </a:rPr>
              <a:t>, деревянные или пластмассовые.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2000" dirty="0">
                <a:latin typeface="Monotype Corsiva" panose="03010101010201010101" pitchFamily="66" charset="0"/>
              </a:rPr>
              <a:t>Простор для фантазии тут просто огромен: например, можно </a:t>
            </a:r>
            <a:endParaRPr lang="ru-RU" sz="2000" dirty="0" smtClean="0">
              <a:latin typeface="Monotype Corsiva" panose="03010101010201010101" pitchFamily="66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ru-RU" sz="2000" dirty="0" smtClean="0">
                <a:latin typeface="Monotype Corsiva" panose="03010101010201010101" pitchFamily="66" charset="0"/>
              </a:rPr>
              <a:t>рисовать</a:t>
            </a:r>
            <a:r>
              <a:rPr lang="ru-RU" sz="2000" dirty="0">
                <a:latin typeface="Monotype Corsiva" panose="03010101010201010101" pitchFamily="66" charset="0"/>
              </a:rPr>
              <a:t> </a:t>
            </a:r>
            <a:r>
              <a:rPr lang="ru-RU" sz="2000" i="1" dirty="0">
                <a:latin typeface="Monotype Corsiva" panose="03010101010201010101" pitchFamily="66" charset="0"/>
              </a:rPr>
              <a:t>гравюру на картоне</a:t>
            </a:r>
            <a:r>
              <a:rPr lang="ru-RU" sz="2000" dirty="0">
                <a:latin typeface="Monotype Corsiva" panose="03010101010201010101" pitchFamily="66" charset="0"/>
              </a:rPr>
              <a:t> пластиковой вилкой: целой – волны на море, </a:t>
            </a:r>
            <a:endParaRPr lang="ru-RU" sz="2000" dirty="0" smtClean="0">
              <a:latin typeface="Monotype Corsiva" panose="03010101010201010101" pitchFamily="66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ru-RU" sz="2000" dirty="0" smtClean="0">
                <a:latin typeface="Monotype Corsiva" panose="03010101010201010101" pitchFamily="66" charset="0"/>
              </a:rPr>
              <a:t>отломав </a:t>
            </a:r>
            <a:r>
              <a:rPr lang="ru-RU" sz="2000" dirty="0">
                <a:latin typeface="Monotype Corsiva" panose="03010101010201010101" pitchFamily="66" charset="0"/>
              </a:rPr>
              <a:t>«лишние» зубцы – дорогу, рельсы и т.д. Можно придумать применение </a:t>
            </a:r>
            <a:endParaRPr lang="ru-RU" sz="2000" dirty="0" smtClean="0">
              <a:latin typeface="Monotype Corsiva" panose="03010101010201010101" pitchFamily="66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ru-RU" sz="2000" dirty="0" smtClean="0">
                <a:latin typeface="Monotype Corsiva" panose="03010101010201010101" pitchFamily="66" charset="0"/>
              </a:rPr>
              <a:t>и </a:t>
            </a:r>
            <a:r>
              <a:rPr lang="ru-RU" sz="2000" dirty="0">
                <a:latin typeface="Monotype Corsiva" panose="03010101010201010101" pitchFamily="66" charset="0"/>
              </a:rPr>
              <a:t>черенку вилки, и одноразовому пластиковому ножу, и даже ложке!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2000" dirty="0">
                <a:latin typeface="Monotype Corsiva" panose="03010101010201010101" pitchFamily="66" charset="0"/>
              </a:rPr>
              <a:t>Почувствуйте себя творцом.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2000" dirty="0">
                <a:latin typeface="Monotype Corsiva" panose="03010101010201010101" pitchFamily="66" charset="0"/>
              </a:rPr>
              <a:t/>
            </a:r>
            <a:br>
              <a:rPr lang="ru-RU" sz="2000" dirty="0">
                <a:latin typeface="Monotype Corsiva" panose="03010101010201010101" pitchFamily="66" charset="0"/>
              </a:rPr>
            </a:br>
            <a:endParaRPr lang="ru-RU" sz="2000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0705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299"/>
    </mc:Choice>
    <mc:Fallback xmlns="">
      <p:transition spd="slow" advTm="63299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A7E495-1CC7-467F-AC82-A13ACF42D6F2}" type="slidenum">
              <a:rPr lang="ru-RU" smtClean="0"/>
              <a:pPr>
                <a:defRPr/>
              </a:pPr>
              <a:t>25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958671" y="2190307"/>
            <a:ext cx="72266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СПАСИБО ЗА ВНИМАНИЕ!</a:t>
            </a:r>
            <a:endParaRPr lang="ru-RU" sz="48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9191"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276724" y="1724025"/>
            <a:ext cx="25812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b="1" u="sng" dirty="0" smtClean="0">
                <a:solidFill>
                  <a:srgbClr val="0070C0"/>
                </a:solidFill>
                <a:latin typeface="Monotype Corsiva" pitchFamily="66" charset="0"/>
              </a:rPr>
              <a:t>Задачи:</a:t>
            </a:r>
          </a:p>
          <a:p>
            <a:pPr>
              <a:buNone/>
            </a:pPr>
            <a:r>
              <a:rPr lang="ru-RU" b="1" u="sng" dirty="0" smtClean="0">
                <a:latin typeface="Monotype Corsiva" pitchFamily="66" charset="0"/>
              </a:rPr>
              <a:t> </a:t>
            </a:r>
            <a:endParaRPr lang="ru-RU" b="1" dirty="0" smtClean="0">
              <a:latin typeface="Monotype Corsiva" pitchFamily="66" charset="0"/>
            </a:endParaRPr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762000" y="2019300"/>
            <a:ext cx="7896225" cy="3570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sng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Развивающие:</a:t>
            </a:r>
            <a:endParaRPr kumimoji="0" lang="ru-RU" sz="1600" b="1" i="0" u="sng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Monotype Corsiva" pitchFamily="66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lang="ru-RU" sz="1600" b="1" dirty="0" smtClean="0">
                <a:latin typeface="Monotype Corsiva" pitchFamily="66" charset="0"/>
                <a:ea typeface="Times New Roman" pitchFamily="18" charset="0"/>
                <a:cs typeface="Arial" pitchFamily="34" charset="0"/>
              </a:rPr>
              <a:t>Р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азвивать художественный вкус, пространственное воображение, творчество и фантазию, наблюдательность и воображение, ассоциативное мышление и любознательность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lang="ru-RU" sz="1600" b="1" dirty="0" smtClean="0">
                <a:latin typeface="Monotype Corsiva" pitchFamily="66" charset="0"/>
                <a:ea typeface="Times New Roman" pitchFamily="18" charset="0"/>
                <a:cs typeface="Arial" pitchFamily="34" charset="0"/>
              </a:rPr>
              <a:t>Р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азвивать желание экспериментировать, проявляя яркие познавательные чувства: удивление, сомнение, радость от узнавания нового.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600" b="1" i="0" u="sng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Образовательные:</a:t>
            </a:r>
            <a:endParaRPr kumimoji="0" lang="ru-RU" sz="1600" b="1" i="0" u="sng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Monotype Corsiva" pitchFamily="66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lang="ru-RU" sz="1600" b="1" dirty="0" smtClean="0">
                <a:latin typeface="Monotype Corsiva" pitchFamily="66" charset="0"/>
                <a:ea typeface="Times New Roman" pitchFamily="18" charset="0"/>
                <a:cs typeface="Arial" pitchFamily="34" charset="0"/>
              </a:rPr>
              <a:t>Р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асширять представления детей о нетрадиционных способах рисования.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lang="ru-RU" sz="1600" b="1" dirty="0" smtClean="0">
                <a:latin typeface="Monotype Corsiva" pitchFamily="66" charset="0"/>
                <a:ea typeface="Times New Roman" pitchFamily="18" charset="0"/>
                <a:cs typeface="Arial" pitchFamily="34" charset="0"/>
              </a:rPr>
              <a:t>З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накомить детей различными видами изобразительной деятельности, многообразием художественных материалов и приёмами работы с ними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lang="ru-RU" sz="1600" b="1" dirty="0" smtClean="0">
                <a:latin typeface="Monotype Corsiva" pitchFamily="66" charset="0"/>
                <a:ea typeface="Times New Roman" pitchFamily="18" charset="0"/>
                <a:cs typeface="Arial" pitchFamily="34" charset="0"/>
              </a:rPr>
              <a:t>Ф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ормировать умения и навыки, необходимые для создания творческих работ.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sng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Воспитательные</a:t>
            </a:r>
            <a:endParaRPr kumimoji="0" lang="ru-RU" sz="1600" b="1" i="0" u="sng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Monotype Corsiva" pitchFamily="66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lang="ru-RU" sz="1600" b="1" dirty="0" smtClean="0">
                <a:latin typeface="Monotype Corsiva" pitchFamily="66" charset="0"/>
                <a:ea typeface="Times New Roman" pitchFamily="18" charset="0"/>
                <a:cs typeface="Arial" pitchFamily="34" charset="0"/>
              </a:rPr>
              <a:t>В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оспитывать аккуратность, трудолюбие и желание добиваться успеха собственным трудом.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lang="ru-RU" sz="1600" b="1" dirty="0" smtClean="0">
                <a:latin typeface="Monotype Corsiva" pitchFamily="66" charset="0"/>
                <a:ea typeface="Times New Roman" pitchFamily="18" charset="0"/>
                <a:cs typeface="Arial" pitchFamily="34" charset="0"/>
              </a:rPr>
              <a:t>Ф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ормировать эстетическое отношение к окружающей действительности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advTm="1665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1731981"/>
            <a:ext cx="7886700" cy="3829723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2400" dirty="0" smtClean="0">
              <a:latin typeface="Monotype Corsiva" pitchFamily="66" charset="0"/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892968" y="1076325"/>
            <a:ext cx="13580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  <a:latin typeface="Monotype Corsiva" pitchFamily="66" charset="0"/>
              </a:rPr>
              <a:t>Критерии :</a:t>
            </a:r>
            <a:endParaRPr lang="ru-RU" sz="2000" b="1" dirty="0">
              <a:solidFill>
                <a:srgbClr val="0070C0"/>
              </a:solidFill>
              <a:latin typeface="Monotype Corsiva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1748540"/>
            <a:ext cx="4572000" cy="1920526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v"/>
              <a:defRPr/>
            </a:pPr>
            <a:r>
              <a:rPr lang="ru-RU" b="1" dirty="0" smtClean="0">
                <a:latin typeface="Monotype Corsiva" pitchFamily="66" charset="0"/>
              </a:rPr>
              <a:t>Быть доступным детям с точки зрения понимания их особенностей и овладения ими</a:t>
            </a:r>
          </a:p>
          <a:p>
            <a:pPr marL="342900" lvl="0" indent="-3429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v"/>
              <a:defRPr/>
            </a:pPr>
            <a:r>
              <a:rPr lang="ru-RU" b="1" dirty="0" smtClean="0">
                <a:latin typeface="Monotype Corsiva" pitchFamily="66" charset="0"/>
              </a:rPr>
              <a:t>Содержать изобразительно выразительные средства создания художественного образа</a:t>
            </a:r>
          </a:p>
          <a:p>
            <a:pPr marL="342900" lvl="0" indent="-3429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v"/>
              <a:defRPr/>
            </a:pPr>
            <a:r>
              <a:rPr lang="ru-RU" b="1" dirty="0" smtClean="0">
                <a:latin typeface="Monotype Corsiva" pitchFamily="66" charset="0"/>
              </a:rPr>
              <a:t>Знакомить с новыми приемами работы</a:t>
            </a:r>
          </a:p>
          <a:p>
            <a:pPr marL="342900" lvl="0" indent="-3429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v"/>
              <a:defRPr/>
            </a:pPr>
            <a:r>
              <a:rPr lang="ru-RU" b="1" dirty="0" smtClean="0">
                <a:latin typeface="Monotype Corsiva" pitchFamily="66" charset="0"/>
              </a:rPr>
              <a:t>Развивать ручную умелость</a:t>
            </a:r>
          </a:p>
        </p:txBody>
      </p:sp>
    </p:spTree>
  </p:cSld>
  <p:clrMapOvr>
    <a:masterClrMapping/>
  </p:clrMapOvr>
  <p:transition advTm="6030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55580" y="733647"/>
            <a:ext cx="52312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Monotype Corsiva" pitchFamily="66" charset="0"/>
              </a:rPr>
              <a:t>Программно  - методическое обеспечение</a:t>
            </a:r>
            <a:r>
              <a:rPr lang="en-US" b="1" dirty="0" smtClean="0">
                <a:latin typeface="Monotype Corsiva" pitchFamily="66" charset="0"/>
              </a:rPr>
              <a:t>.</a:t>
            </a:r>
          </a:p>
        </p:txBody>
      </p:sp>
      <p:pic>
        <p:nvPicPr>
          <p:cNvPr id="4" name="Picture 3" descr="C:\Users\Ласточка\Desktop\12-13 уч.год\аттестация 12\542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78498" y="1378064"/>
            <a:ext cx="1247775" cy="187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E:\1289010696_2500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4911" y="2265621"/>
            <a:ext cx="971992" cy="1764119"/>
          </a:xfrm>
          <a:prstGeom prst="rect">
            <a:avLst/>
          </a:prstGeom>
          <a:noFill/>
        </p:spPr>
      </p:pic>
      <p:pic>
        <p:nvPicPr>
          <p:cNvPr id="1027" name="Picture 3" descr="E:\100422697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78995" y="1088730"/>
            <a:ext cx="1168364" cy="1877754"/>
          </a:xfrm>
          <a:prstGeom prst="rect">
            <a:avLst/>
          </a:prstGeom>
          <a:noFill/>
        </p:spPr>
      </p:pic>
      <p:pic>
        <p:nvPicPr>
          <p:cNvPr id="1028" name="Picture 4" descr="E:\40363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09822" y="4176935"/>
            <a:ext cx="1110771" cy="1607176"/>
          </a:xfrm>
          <a:prstGeom prst="rect">
            <a:avLst/>
          </a:prstGeom>
          <a:noFill/>
        </p:spPr>
      </p:pic>
      <p:pic>
        <p:nvPicPr>
          <p:cNvPr id="1029" name="Picture 5" descr="E:\100949634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90437" y="1394194"/>
            <a:ext cx="1005996" cy="1667983"/>
          </a:xfrm>
          <a:prstGeom prst="rect">
            <a:avLst/>
          </a:prstGeom>
          <a:noFill/>
        </p:spPr>
      </p:pic>
      <p:pic>
        <p:nvPicPr>
          <p:cNvPr id="1031" name="Picture 7" descr="E:\185524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24470" y="2310070"/>
            <a:ext cx="1066800" cy="1663700"/>
          </a:xfrm>
          <a:prstGeom prst="rect">
            <a:avLst/>
          </a:prstGeom>
          <a:noFill/>
        </p:spPr>
      </p:pic>
      <p:pic>
        <p:nvPicPr>
          <p:cNvPr id="1032" name="Picture 8" descr="E:\2015-03-03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90977" y="3519377"/>
            <a:ext cx="2211571" cy="163741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12"/>
    </mc:Choice>
    <mc:Fallback xmlns="">
      <p:transition spd="slow" advTm="241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48585" y="2094614"/>
            <a:ext cx="706001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b="1" dirty="0" smtClean="0">
                <a:latin typeface="Monotype Corsiva" pitchFamily="66" charset="0"/>
              </a:rPr>
              <a:t>Различать, называть и использовать способы нетрадиционного рисования;</a:t>
            </a:r>
          </a:p>
          <a:p>
            <a:pPr>
              <a:buFont typeface="Wingdings" pitchFamily="2" charset="2"/>
              <a:buChar char="v"/>
            </a:pPr>
            <a:r>
              <a:rPr lang="ru-RU" b="1" dirty="0" smtClean="0">
                <a:latin typeface="Monotype Corsiva" pitchFamily="66" charset="0"/>
              </a:rPr>
              <a:t>С помощью педагога создавать индивидуальные художественные образы, используя различные известные ему способы рисования и средства выразительности;</a:t>
            </a:r>
          </a:p>
          <a:p>
            <a:pPr>
              <a:buFont typeface="Wingdings" pitchFamily="2" charset="2"/>
              <a:buChar char="v"/>
            </a:pPr>
            <a:r>
              <a:rPr lang="ru-RU" b="1" dirty="0" smtClean="0">
                <a:latin typeface="Monotype Corsiva" pitchFamily="66" charset="0"/>
              </a:rPr>
              <a:t>Выражать свое отношение к окружающему миру через рисунок;</a:t>
            </a:r>
          </a:p>
          <a:p>
            <a:pPr>
              <a:buFont typeface="Wingdings" pitchFamily="2" charset="2"/>
              <a:buChar char="v"/>
            </a:pPr>
            <a:r>
              <a:rPr lang="ru-RU" b="1" dirty="0" smtClean="0">
                <a:latin typeface="Monotype Corsiva" pitchFamily="66" charset="0"/>
              </a:rPr>
              <a:t>Давать мотивированную оценку результатам своей деятельности.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solidFill>
                  <a:srgbClr val="0070C0"/>
                </a:solidFill>
                <a:latin typeface="Monotype Corsiva" pitchFamily="66" charset="0"/>
              </a:rPr>
              <a:t/>
            </a:r>
            <a:br>
              <a:rPr lang="ru-RU" b="1" dirty="0" smtClean="0">
                <a:solidFill>
                  <a:srgbClr val="0070C0"/>
                </a:solidFill>
                <a:latin typeface="Monotype Corsiva" pitchFamily="66" charset="0"/>
              </a:rPr>
            </a:br>
            <a:endParaRPr lang="ru-RU" dirty="0"/>
          </a:p>
        </p:txBody>
      </p:sp>
      <p:sp>
        <p:nvSpPr>
          <p:cNvPr id="1025" name="Rectangle 1"/>
          <p:cNvSpPr>
            <a:spLocks noGrp="1" noChangeArrowheads="1"/>
          </p:cNvSpPr>
          <p:nvPr>
            <p:ph type="ctrTitle"/>
          </p:nvPr>
        </p:nvSpPr>
        <p:spPr bwMode="auto">
          <a:xfrm>
            <a:off x="3444949" y="1510756"/>
            <a:ext cx="362570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Предполагаемый результат: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Tm="2830">
    <p:strips dir="l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510364" y="1896586"/>
            <a:ext cx="7464056" cy="427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  </a:t>
            </a:r>
            <a:r>
              <a:rPr lang="ru-RU" b="1" dirty="0" smtClean="0">
                <a:latin typeface="Monotype Corsiva" pitchFamily="66" charset="0"/>
              </a:rPr>
              <a:t>Познавательное развитие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Познание: игры по художественному творчеству, моделирование композиций.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ea typeface="Times New Roman" pitchFamily="18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ru-RU" b="1" dirty="0" smtClean="0">
                <a:latin typeface="Monotype Corsiva" pitchFamily="66" charset="0"/>
              </a:rPr>
              <a:t>  Речевое развитие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Чтение художественной литературы: стихи и рассказы о природе.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ea typeface="Times New Roman" pitchFamily="18" charset="0"/>
              <a:cs typeface="Arial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Monotype Corsiva" pitchFamily="66" charset="0"/>
                <a:ea typeface="Times New Roman" pitchFamily="18" charset="0"/>
                <a:cs typeface="Arial" pitchFamily="34" charset="0"/>
              </a:rPr>
              <a:t>Коммуникация: развитие умения поддерживать беседу, обобщать, делать выводы, высказывать свою точку зрения.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ru-RU" b="1" dirty="0" smtClean="0">
                <a:latin typeface="Monotype Corsiva" pitchFamily="66" charset="0"/>
              </a:rPr>
              <a:t>  Социально-коммуникативное развитие</a:t>
            </a:r>
            <a:endParaRPr lang="ru-RU" dirty="0" smtClean="0">
              <a:latin typeface="Monotype Corsiva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Социализация: решение проблемных ситуаций, воспитание дружеских взаимоотношений.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ea typeface="Times New Roman" pitchFamily="18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Monotype Corsiva" pitchFamily="66" charset="0"/>
                <a:ea typeface="Times New Roman" pitchFamily="18" charset="0"/>
                <a:cs typeface="Arial" pitchFamily="34" charset="0"/>
              </a:rPr>
              <a:t>Труд: воспитывать желание участвовать в совместной трудовой деятельности, бережное отношение к материалам и инструментам.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ru-RU" b="1" dirty="0" smtClean="0">
                <a:latin typeface="Monotype Corsiva" pitchFamily="66" charset="0"/>
              </a:rPr>
              <a:t>  Физическое развитие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Здоровье: физкультминутки.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ea typeface="Times New Roman" pitchFamily="18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ru-RU" b="1" dirty="0" smtClean="0">
                <a:latin typeface="Monotype Corsiva" pitchFamily="66" charset="0"/>
              </a:rPr>
              <a:t>  Художественно-эстетическое развитие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Музыка: прослушивание музыкальных произведений.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668233" y="765543"/>
            <a:ext cx="479528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Monotype Corsiva" pitchFamily="66" charset="0"/>
                <a:ea typeface="Times New Roman" pitchFamily="18" charset="0"/>
                <a:cs typeface="Arial" pitchFamily="34" charset="0"/>
              </a:rPr>
              <a:t> В процессе работы обеспечивается интеграция всех образовательных областей:</a:t>
            </a:r>
            <a:endParaRPr lang="ru-RU" sz="2000" b="1" dirty="0"/>
          </a:p>
        </p:txBody>
      </p:sp>
    </p:spTree>
  </p:cSld>
  <p:clrMapOvr>
    <a:masterClrMapping/>
  </p:clrMapOvr>
  <p:transition advTm="21536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290458" y="1667435"/>
            <a:ext cx="846626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dirty="0" smtClean="0">
                <a:solidFill>
                  <a:srgbClr val="000000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                                    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</a:endParaRPr>
          </a:p>
        </p:txBody>
      </p:sp>
      <p:pic>
        <p:nvPicPr>
          <p:cNvPr id="3" name="Picture 9" descr="P103013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842614" y="4366329"/>
            <a:ext cx="2674928" cy="20059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12" descr="P103013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969766" y="2198732"/>
            <a:ext cx="2336266" cy="18065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11" descr="P103014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6062665" y="419111"/>
            <a:ext cx="2222159" cy="16668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3028950" y="2721114"/>
            <a:ext cx="508635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  <a:cs typeface="Times New Roman" pitchFamily="18" charset="0"/>
              </a:rPr>
              <a:t>«Как плохой инструмент не стимулирует к определенным достижениям в музыке, так и бедный изоматериал не дает ребенку соответствующих импульсов в работе»</a:t>
            </a:r>
          </a:p>
          <a:p>
            <a:pPr algn="r"/>
            <a:r>
              <a:rPr lang="ru-RU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  <a:cs typeface="Times New Roman" pitchFamily="18" charset="0"/>
              </a:rPr>
              <a:t>Художник-педагог Я.Башилов</a:t>
            </a:r>
            <a:endParaRPr lang="ru-RU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Monotype Corsiva" pitchFamily="66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13223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489098" y="-21536"/>
            <a:ext cx="8495414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 smtClean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Материально - техническое обеспечение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Примерный комплект художественных материалов, инструментов и                                         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  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оборудования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                                          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Бумага, основа для композиций.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                                                   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Листы белой и тонированной бумаги в формате А4, ½ формата А4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                                                                           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Альбомы для детского художественного творчества 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Arial" pitchFamily="34" charset="0"/>
              </a:rPr>
              <a:t>                                                                                          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Arial" pitchFamily="34" charset="0"/>
              </a:rPr>
              <a:t>Художественные материалы, инструменты и их «заместители»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                        </a:t>
            </a:r>
            <a:r>
              <a:rPr lang="ru-RU" sz="1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О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бразцы  рисунков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                                 Демонстр</a:t>
            </a:r>
            <a:r>
              <a:rPr lang="ru-RU" sz="1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а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ционный наглядный материал.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1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                                                 К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исти разных размеров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1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                                                             К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раски гуашевые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1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                                                                       К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раски акварельные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1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                                                                                   Ц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ветные восковые карандаши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                                                                                         В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атные палочки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1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                                                                                                                 П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оролоновые губки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1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                                                                                                                               Т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кань, тряпочки  х/б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1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                                                                                                                </a:t>
            </a:r>
            <a:r>
              <a:rPr lang="ru-RU" sz="1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Ш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тампики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из овощей (картофель ,морковь)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1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                                                                                                          К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олпачки от фломастеров, пробки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1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                                                                                              К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октейльные  трубочки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                                                                                           Вата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                                                                               Кусочки мятой бумаги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                                                                    Шерстяные нитки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                                                            Фломастеры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                                               </a:t>
            </a:r>
            <a:r>
              <a:rPr lang="ru-RU" sz="1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С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оль крупного помола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                                  Зубные щётки, расчёски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                           </a:t>
            </a:r>
            <a:r>
              <a:rPr lang="ru-RU" sz="1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Непроливайки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                       Палитра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            Подставки под кисточки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             Оборудование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1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  М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ольберты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1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  </a:t>
            </a:r>
            <a:r>
              <a:rPr lang="ru-RU" sz="1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Ф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ланелеграф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1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  С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алфетки бумажные и матерчатые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1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  Ф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артуки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Tm="37595">
    <p:wipe dir="r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238ce4a5e74830e67d95ef488916384177ca36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415</TotalTime>
  <Words>802</Words>
  <Application>Microsoft Office PowerPoint</Application>
  <PresentationFormat>Экран (4:3)</PresentationFormat>
  <Paragraphs>232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Предполагаемый результат:</vt:lpstr>
      <vt:lpstr>Презентация PowerPoint</vt:lpstr>
      <vt:lpstr>Презентация PowerPoint</vt:lpstr>
      <vt:lpstr>Презентация PowerPoint</vt:lpstr>
      <vt:lpstr> Нетрадиционные способы изображения в рисовании.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Художник – график.</vt:lpstr>
      <vt:lpstr>Реалистичный граттаж  Кристины Пенеси</vt:lpstr>
      <vt:lpstr>Граттаж может быть цветной и черно-белый</vt:lpstr>
      <vt:lpstr>Этапы работы в технике</vt:lpstr>
      <vt:lpstr>Презентация PowerPoint</vt:lpstr>
      <vt:lpstr>Презентация PowerPoint</vt:lpstr>
    </vt:vector>
  </TitlesOfParts>
  <Company>DNS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Олег Грибан</dc:creator>
  <cp:lastModifiedBy>admin</cp:lastModifiedBy>
  <cp:revision>46</cp:revision>
  <dcterms:created xsi:type="dcterms:W3CDTF">2013-03-12T14:14:01Z</dcterms:created>
  <dcterms:modified xsi:type="dcterms:W3CDTF">2015-05-18T22:53:13Z</dcterms:modified>
</cp:coreProperties>
</file>